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62" r:id="rId6"/>
    <p:sldId id="258" r:id="rId7"/>
    <p:sldId id="263" r:id="rId8"/>
    <p:sldId id="266" r:id="rId9"/>
    <p:sldId id="336" r:id="rId10"/>
    <p:sldId id="267" r:id="rId11"/>
    <p:sldId id="356" r:id="rId12"/>
    <p:sldId id="337" r:id="rId13"/>
    <p:sldId id="343" r:id="rId14"/>
    <p:sldId id="355" r:id="rId15"/>
    <p:sldId id="353" r:id="rId16"/>
    <p:sldId id="349" r:id="rId17"/>
    <p:sldId id="350" r:id="rId18"/>
    <p:sldId id="265"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3" autoAdjust="0"/>
    <p:restoredTop sz="94949" autoAdjust="0"/>
  </p:normalViewPr>
  <p:slideViewPr>
    <p:cSldViewPr snapToGrid="0">
      <p:cViewPr varScale="1">
        <p:scale>
          <a:sx n="78" d="100"/>
          <a:sy n="78" d="100"/>
        </p:scale>
        <p:origin x="502" y="41"/>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8/22/2019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8/22/2019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“…takes a view of </a:t>
            </a:r>
            <a:r>
              <a:rPr lang="en-US" sz="1200" i="1" dirty="0">
                <a:latin typeface="+mn-lt"/>
              </a:rPr>
              <a:t>learning as a reconstruction </a:t>
            </a:r>
            <a:r>
              <a:rPr lang="en-US" sz="1200" dirty="0">
                <a:latin typeface="+mn-lt"/>
              </a:rPr>
              <a:t>rather than as a transmission of knowledge… Then we extend the idea of manipulative materials to the idea that learning is most effective when part of an activity the learner experiences as constructing a meaningful product…” </a:t>
            </a:r>
          </a:p>
          <a:p>
            <a:pPr algn="r"/>
            <a:r>
              <a:rPr lang="en-US" dirty="0">
                <a:latin typeface="+mn-lt"/>
              </a:rPr>
              <a:t>(</a:t>
            </a:r>
            <a:r>
              <a:rPr lang="en-US" dirty="0" err="1">
                <a:latin typeface="+mn-lt"/>
              </a:rPr>
              <a:t>Papert</a:t>
            </a:r>
            <a:r>
              <a:rPr lang="en-US" dirty="0">
                <a:latin typeface="+mn-lt"/>
              </a:rPr>
              <a:t>, 1986, p.2) </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5</a:t>
            </a:fld>
            <a:endParaRPr lang="en-US" noProof="0" dirty="0"/>
          </a:p>
        </p:txBody>
      </p:sp>
    </p:spTree>
    <p:extLst>
      <p:ext uri="{BB962C8B-B14F-4D97-AF65-F5344CB8AC3E}">
        <p14:creationId xmlns:p14="http://schemas.microsoft.com/office/powerpoint/2010/main" val="383202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12</a:t>
            </a:fld>
            <a:endParaRPr lang="en-US" noProof="0" dirty="0"/>
          </a:p>
        </p:txBody>
      </p:sp>
    </p:spTree>
    <p:extLst>
      <p:ext uri="{BB962C8B-B14F-4D97-AF65-F5344CB8AC3E}">
        <p14:creationId xmlns:p14="http://schemas.microsoft.com/office/powerpoint/2010/main" val="2742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tenets of constructivist theory, where ‘‘motivation for exploration, openness for new ideas, creative thinking and other metacognitive competences’’ are prioritised (Sheer, </a:t>
            </a:r>
            <a:r>
              <a:rPr lang="en-AU" sz="1200" kern="1200" dirty="0" err="1">
                <a:solidFill>
                  <a:schemeClr val="tx1"/>
                </a:solidFill>
                <a:effectLst/>
                <a:latin typeface="+mn-lt"/>
                <a:ea typeface="+mn-ea"/>
                <a:cs typeface="+mn-cs"/>
              </a:rPr>
              <a:t>Noweski</a:t>
            </a:r>
            <a:r>
              <a:rPr lang="en-AU" sz="1200" kern="1200" dirty="0">
                <a:solidFill>
                  <a:schemeClr val="tx1"/>
                </a:solidFill>
                <a:effectLst/>
                <a:latin typeface="+mn-lt"/>
                <a:ea typeface="+mn-ea"/>
                <a:cs typeface="+mn-cs"/>
              </a:rPr>
              <a:t>, &amp; </a:t>
            </a:r>
            <a:r>
              <a:rPr lang="en-AU" sz="1200" kern="1200" dirty="0" err="1">
                <a:solidFill>
                  <a:schemeClr val="tx1"/>
                </a:solidFill>
                <a:effectLst/>
                <a:latin typeface="+mn-lt"/>
                <a:ea typeface="+mn-ea"/>
                <a:cs typeface="+mn-cs"/>
              </a:rPr>
              <a:t>Meinel</a:t>
            </a:r>
            <a:r>
              <a:rPr lang="en-AU" sz="1200" kern="1200" dirty="0">
                <a:solidFill>
                  <a:schemeClr val="tx1"/>
                </a:solidFill>
                <a:effectLst/>
                <a:latin typeface="+mn-lt"/>
                <a:ea typeface="+mn-ea"/>
                <a:cs typeface="+mn-cs"/>
              </a:rPr>
              <a:t>, 2012, p. 11). </a:t>
            </a:r>
            <a:endParaRPr lang="en-AU"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13</a:t>
            </a:fld>
            <a:endParaRPr lang="en-US" noProof="0" dirty="0"/>
          </a:p>
        </p:txBody>
      </p:sp>
    </p:spTree>
    <p:extLst>
      <p:ext uri="{BB962C8B-B14F-4D97-AF65-F5344CB8AC3E}">
        <p14:creationId xmlns:p14="http://schemas.microsoft.com/office/powerpoint/2010/main" val="36111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Slide Number Placeholder 2"/>
          <p:cNvSpPr>
            <a:spLocks noGrp="1"/>
          </p:cNvSpPr>
          <p:nvPr>
            <p:ph type="sldNum" sz="quarter" idx="10"/>
          </p:nvPr>
        </p:nvSpPr>
        <p:spPr/>
        <p:txBody>
          <a:bodyPr/>
          <a:lstStyle/>
          <a:p>
            <a:fld id="{D263D112-7C89-384D-B4FC-664FC949D667}" type="slidenum">
              <a:rPr lang="en-US" smtClean="0"/>
              <a:pPr/>
              <a:t>‹#›</a:t>
            </a:fld>
            <a:endParaRPr lang="en-US" dirty="0"/>
          </a:p>
        </p:txBody>
      </p:sp>
      <p:sp>
        <p:nvSpPr>
          <p:cNvPr id="5" name="Content Placeholder 6"/>
          <p:cNvSpPr>
            <a:spLocks noGrp="1"/>
          </p:cNvSpPr>
          <p:nvPr>
            <p:ph sz="quarter" idx="13" hasCustomPrompt="1"/>
          </p:nvPr>
        </p:nvSpPr>
        <p:spPr>
          <a:xfrm>
            <a:off x="588739" y="2611967"/>
            <a:ext cx="3303199" cy="3209975"/>
          </a:xfrm>
        </p:spPr>
        <p:txBody>
          <a:bodyPr wrap="none" numCol="1">
            <a:normAutofit/>
          </a:bodyPr>
          <a:lstStyle>
            <a:lvl3pPr>
              <a:defRPr sz="2400"/>
            </a:lvl3pPr>
            <a:lvl4pPr marL="0" marR="0" indent="0" algn="l" defTabSz="609585" rtl="0" eaLnBrk="1" fontAlgn="auto" latinLnBrk="0" hangingPunct="1">
              <a:lnSpc>
                <a:spcPct val="100000"/>
              </a:lnSpc>
              <a:spcBef>
                <a:spcPts val="0"/>
              </a:spcBef>
              <a:spcAft>
                <a:spcPts val="400"/>
              </a:spcAft>
              <a:buClrTx/>
              <a:buSzTx/>
              <a:buFontTx/>
              <a:buNone/>
              <a:tabLst/>
              <a:defRPr sz="2400" baseline="0"/>
            </a:lvl4pPr>
          </a:lstStyle>
          <a:p>
            <a:pPr lvl="2"/>
            <a:r>
              <a:rPr lang="en-AU" dirty="0"/>
              <a:t>Third level</a:t>
            </a:r>
          </a:p>
          <a:p>
            <a:pPr marL="0" marR="0" lvl="3" indent="0" algn="l" defTabSz="609585" rtl="0" eaLnBrk="1" fontAlgn="auto" latinLnBrk="0" hangingPunct="1">
              <a:lnSpc>
                <a:spcPct val="100000"/>
              </a:lnSpc>
              <a:spcBef>
                <a:spcPts val="0"/>
              </a:spcBef>
              <a:spcAft>
                <a:spcPts val="400"/>
              </a:spcAft>
              <a:buClrTx/>
              <a:buSzTx/>
              <a:buFontTx/>
              <a:buNone/>
              <a:tabLst/>
              <a:defRPr/>
            </a:pPr>
            <a:r>
              <a:rPr lang="en-AU" dirty="0" err="1"/>
              <a:t>Lorum</a:t>
            </a:r>
            <a:r>
              <a:rPr lang="en-AU" dirty="0"/>
              <a:t> </a:t>
            </a:r>
            <a:r>
              <a:rPr lang="en-AU" dirty="0" err="1"/>
              <a:t>ipsum</a:t>
            </a:r>
            <a:r>
              <a:rPr lang="en-AU" dirty="0"/>
              <a:t> </a:t>
            </a:r>
            <a:r>
              <a:rPr lang="en-AU" dirty="0" err="1"/>
              <a:t>dolores</a:t>
            </a:r>
            <a:r>
              <a:rPr lang="en-AU" dirty="0"/>
              <a:t> </a:t>
            </a:r>
            <a:br>
              <a:rPr lang="en-AU" dirty="0"/>
            </a:br>
            <a:r>
              <a:rPr lang="en-AU" dirty="0" err="1"/>
              <a:t>melior</a:t>
            </a:r>
            <a:r>
              <a:rPr lang="en-AU" dirty="0"/>
              <a:t> non </a:t>
            </a:r>
            <a:r>
              <a:rPr lang="en-AU" dirty="0" err="1"/>
              <a:t>tutte</a:t>
            </a:r>
            <a:r>
              <a:rPr lang="en-AU" dirty="0"/>
              <a:t> san </a:t>
            </a:r>
            <a:br>
              <a:rPr lang="en-AU" dirty="0"/>
            </a:br>
            <a:r>
              <a:rPr lang="en-AU" dirty="0" err="1"/>
              <a:t>toro</a:t>
            </a:r>
            <a:r>
              <a:rPr lang="en-AU" dirty="0"/>
              <a:t> velum anon san </a:t>
            </a:r>
            <a:br>
              <a:rPr lang="en-AU" dirty="0"/>
            </a:br>
            <a:r>
              <a:rPr lang="en-AU" dirty="0"/>
              <a:t>el ease </a:t>
            </a:r>
            <a:r>
              <a:rPr lang="en-AU" dirty="0" err="1"/>
              <a:t>migliore</a:t>
            </a:r>
            <a:r>
              <a:rPr lang="en-AU" dirty="0"/>
              <a:t> ute </a:t>
            </a:r>
            <a:br>
              <a:rPr lang="en-AU" dirty="0"/>
            </a:br>
            <a:r>
              <a:rPr lang="en-AU" dirty="0" err="1"/>
              <a:t>dolores</a:t>
            </a:r>
            <a:r>
              <a:rPr lang="en-AU" dirty="0"/>
              <a:t> </a:t>
            </a:r>
            <a:r>
              <a:rPr lang="en-AU" dirty="0" err="1"/>
              <a:t>melior</a:t>
            </a:r>
            <a:r>
              <a:rPr lang="en-AU" dirty="0"/>
              <a:t> non </a:t>
            </a:r>
            <a:br>
              <a:rPr lang="en-AU" dirty="0"/>
            </a:br>
            <a:r>
              <a:rPr lang="en-AU" dirty="0" err="1"/>
              <a:t>tutte</a:t>
            </a:r>
            <a:r>
              <a:rPr lang="en-AU" dirty="0"/>
              <a:t> san </a:t>
            </a:r>
            <a:r>
              <a:rPr lang="en-AU" dirty="0" err="1"/>
              <a:t>toro</a:t>
            </a:r>
            <a:r>
              <a:rPr lang="en-AU" dirty="0"/>
              <a:t> velum </a:t>
            </a:r>
            <a:br>
              <a:rPr lang="en-AU" dirty="0"/>
            </a:br>
            <a:r>
              <a:rPr lang="en-AU" dirty="0"/>
              <a:t>anon san el ease </a:t>
            </a:r>
            <a:r>
              <a:rPr lang="en-AU" dirty="0" err="1"/>
              <a:t>miglio</a:t>
            </a:r>
            <a:br>
              <a:rPr lang="en-AU" dirty="0"/>
            </a:br>
            <a:r>
              <a:rPr lang="en-AU" dirty="0"/>
              <a:t>re ute </a:t>
            </a:r>
            <a:r>
              <a:rPr lang="en-AU" dirty="0" err="1"/>
              <a:t>dolores</a:t>
            </a:r>
            <a:endParaRPr lang="en-AU" dirty="0"/>
          </a:p>
        </p:txBody>
      </p:sp>
      <p:sp>
        <p:nvSpPr>
          <p:cNvPr id="6" name="Content Placeholder 6"/>
          <p:cNvSpPr>
            <a:spLocks noGrp="1"/>
          </p:cNvSpPr>
          <p:nvPr>
            <p:ph sz="quarter" idx="14" hasCustomPrompt="1"/>
          </p:nvPr>
        </p:nvSpPr>
        <p:spPr>
          <a:xfrm>
            <a:off x="4398485" y="2611967"/>
            <a:ext cx="3305931" cy="3209975"/>
          </a:xfrm>
        </p:spPr>
        <p:txBody>
          <a:bodyPr wrap="none">
            <a:normAutofit/>
          </a:bodyPr>
          <a:lstStyle>
            <a:lvl3pPr>
              <a:defRPr sz="2400"/>
            </a:lvl3pPr>
            <a:lvl4pPr marL="0" marR="0" indent="0" algn="l" defTabSz="609585" rtl="0" eaLnBrk="1" fontAlgn="auto" latinLnBrk="0" hangingPunct="1">
              <a:lnSpc>
                <a:spcPct val="100000"/>
              </a:lnSpc>
              <a:spcBef>
                <a:spcPts val="0"/>
              </a:spcBef>
              <a:spcAft>
                <a:spcPts val="400"/>
              </a:spcAft>
              <a:buClrTx/>
              <a:buSzTx/>
              <a:buFontTx/>
              <a:buNone/>
              <a:tabLst/>
              <a:defRPr sz="2400"/>
            </a:lvl4pPr>
          </a:lstStyle>
          <a:p>
            <a:pPr lvl="2"/>
            <a:r>
              <a:rPr lang="en-AU" dirty="0"/>
              <a:t>Third level</a:t>
            </a:r>
          </a:p>
          <a:p>
            <a:pPr marL="0" marR="0" lvl="3" indent="0" algn="l" defTabSz="609585" rtl="0" eaLnBrk="1" fontAlgn="auto" latinLnBrk="0" hangingPunct="1">
              <a:lnSpc>
                <a:spcPct val="100000"/>
              </a:lnSpc>
              <a:spcBef>
                <a:spcPts val="0"/>
              </a:spcBef>
              <a:spcAft>
                <a:spcPts val="400"/>
              </a:spcAft>
              <a:buClrTx/>
              <a:buSzTx/>
              <a:buFontTx/>
              <a:buNone/>
              <a:tabLst/>
              <a:defRPr/>
            </a:pPr>
            <a:r>
              <a:rPr lang="en-AU" dirty="0" err="1"/>
              <a:t>Lorum</a:t>
            </a:r>
            <a:r>
              <a:rPr lang="en-AU" dirty="0"/>
              <a:t> </a:t>
            </a:r>
            <a:r>
              <a:rPr lang="en-AU" dirty="0" err="1"/>
              <a:t>ipsum</a:t>
            </a:r>
            <a:r>
              <a:rPr lang="en-AU" dirty="0"/>
              <a:t> </a:t>
            </a:r>
            <a:r>
              <a:rPr lang="en-AU" dirty="0" err="1"/>
              <a:t>dolores</a:t>
            </a:r>
            <a:r>
              <a:rPr lang="en-AU" dirty="0"/>
              <a:t> </a:t>
            </a:r>
            <a:br>
              <a:rPr lang="en-AU" dirty="0"/>
            </a:br>
            <a:r>
              <a:rPr lang="en-AU" dirty="0" err="1"/>
              <a:t>melior</a:t>
            </a:r>
            <a:r>
              <a:rPr lang="en-AU" dirty="0"/>
              <a:t> non </a:t>
            </a:r>
            <a:r>
              <a:rPr lang="en-AU" dirty="0" err="1"/>
              <a:t>tutte</a:t>
            </a:r>
            <a:r>
              <a:rPr lang="en-AU" dirty="0"/>
              <a:t> san </a:t>
            </a:r>
            <a:br>
              <a:rPr lang="en-AU" dirty="0"/>
            </a:br>
            <a:r>
              <a:rPr lang="en-AU" dirty="0" err="1"/>
              <a:t>toro</a:t>
            </a:r>
            <a:r>
              <a:rPr lang="en-AU" dirty="0"/>
              <a:t> velum anon san </a:t>
            </a:r>
            <a:br>
              <a:rPr lang="en-AU" dirty="0"/>
            </a:br>
            <a:r>
              <a:rPr lang="en-AU" dirty="0"/>
              <a:t>el ease </a:t>
            </a:r>
            <a:r>
              <a:rPr lang="en-AU" dirty="0" err="1"/>
              <a:t>migliore</a:t>
            </a:r>
            <a:r>
              <a:rPr lang="en-AU" dirty="0"/>
              <a:t> ute do</a:t>
            </a:r>
            <a:br>
              <a:rPr lang="en-AU" dirty="0"/>
            </a:br>
            <a:r>
              <a:rPr lang="en-AU" dirty="0" err="1"/>
              <a:t>lores</a:t>
            </a:r>
            <a:r>
              <a:rPr lang="en-AU" dirty="0"/>
              <a:t> </a:t>
            </a:r>
            <a:r>
              <a:rPr lang="en-AU" dirty="0" err="1"/>
              <a:t>melior</a:t>
            </a:r>
            <a:r>
              <a:rPr lang="en-AU" dirty="0"/>
              <a:t> non </a:t>
            </a:r>
            <a:r>
              <a:rPr lang="en-AU" dirty="0" err="1"/>
              <a:t>tutte</a:t>
            </a:r>
            <a:r>
              <a:rPr lang="en-AU" dirty="0"/>
              <a:t> </a:t>
            </a:r>
            <a:br>
              <a:rPr lang="en-AU" dirty="0"/>
            </a:br>
            <a:r>
              <a:rPr lang="en-AU" dirty="0"/>
              <a:t>san </a:t>
            </a:r>
            <a:r>
              <a:rPr lang="en-AU" dirty="0" err="1"/>
              <a:t>toro</a:t>
            </a:r>
            <a:r>
              <a:rPr lang="en-AU" dirty="0"/>
              <a:t> velum anon </a:t>
            </a:r>
            <a:br>
              <a:rPr lang="en-AU" dirty="0"/>
            </a:br>
            <a:r>
              <a:rPr lang="en-AU" dirty="0"/>
              <a:t>san el ease </a:t>
            </a:r>
            <a:r>
              <a:rPr lang="en-AU" dirty="0" err="1"/>
              <a:t>migliore</a:t>
            </a:r>
            <a:r>
              <a:rPr lang="en-AU" dirty="0"/>
              <a:t> </a:t>
            </a:r>
            <a:br>
              <a:rPr lang="en-AU" dirty="0"/>
            </a:br>
            <a:r>
              <a:rPr lang="en-AU" dirty="0"/>
              <a:t>ute </a:t>
            </a:r>
            <a:r>
              <a:rPr lang="en-AU" dirty="0" err="1"/>
              <a:t>dolores</a:t>
            </a:r>
            <a:endParaRPr lang="en-AU" dirty="0"/>
          </a:p>
        </p:txBody>
      </p:sp>
      <p:sp>
        <p:nvSpPr>
          <p:cNvPr id="7" name="Content Placeholder 6"/>
          <p:cNvSpPr>
            <a:spLocks noGrp="1"/>
          </p:cNvSpPr>
          <p:nvPr>
            <p:ph sz="quarter" idx="15" hasCustomPrompt="1"/>
          </p:nvPr>
        </p:nvSpPr>
        <p:spPr>
          <a:xfrm>
            <a:off x="8208235" y="2611967"/>
            <a:ext cx="3305931" cy="3209975"/>
          </a:xfrm>
        </p:spPr>
        <p:txBody>
          <a:bodyPr wrap="none">
            <a:normAutofit/>
          </a:bodyPr>
          <a:lstStyle>
            <a:lvl3pPr>
              <a:defRPr sz="2400"/>
            </a:lvl3pPr>
            <a:lvl4pPr marL="0" marR="0" indent="0" algn="l" defTabSz="609585" rtl="0" eaLnBrk="1" fontAlgn="auto" latinLnBrk="0" hangingPunct="1">
              <a:lnSpc>
                <a:spcPct val="100000"/>
              </a:lnSpc>
              <a:spcBef>
                <a:spcPts val="0"/>
              </a:spcBef>
              <a:spcAft>
                <a:spcPts val="400"/>
              </a:spcAft>
              <a:buClrTx/>
              <a:buSzTx/>
              <a:buFontTx/>
              <a:buNone/>
              <a:tabLst/>
              <a:defRPr sz="2400"/>
            </a:lvl4pPr>
          </a:lstStyle>
          <a:p>
            <a:pPr lvl="2"/>
            <a:r>
              <a:rPr lang="en-AU" dirty="0"/>
              <a:t>Third level</a:t>
            </a:r>
          </a:p>
          <a:p>
            <a:pPr marL="0" marR="0" lvl="3" indent="0" algn="l" defTabSz="609585" rtl="0" eaLnBrk="1" fontAlgn="auto" latinLnBrk="0" hangingPunct="1">
              <a:lnSpc>
                <a:spcPct val="100000"/>
              </a:lnSpc>
              <a:spcBef>
                <a:spcPts val="0"/>
              </a:spcBef>
              <a:spcAft>
                <a:spcPts val="400"/>
              </a:spcAft>
              <a:buClrTx/>
              <a:buSzTx/>
              <a:buFontTx/>
              <a:buNone/>
              <a:tabLst/>
              <a:defRPr/>
            </a:pPr>
            <a:r>
              <a:rPr lang="en-AU" dirty="0" err="1"/>
              <a:t>Lorum</a:t>
            </a:r>
            <a:r>
              <a:rPr lang="en-AU" dirty="0"/>
              <a:t> </a:t>
            </a:r>
            <a:r>
              <a:rPr lang="en-AU" dirty="0" err="1"/>
              <a:t>ipsum</a:t>
            </a:r>
            <a:r>
              <a:rPr lang="en-AU" dirty="0"/>
              <a:t> </a:t>
            </a:r>
            <a:r>
              <a:rPr lang="en-AU" dirty="0" err="1"/>
              <a:t>dolores</a:t>
            </a:r>
            <a:r>
              <a:rPr lang="en-AU" dirty="0"/>
              <a:t> </a:t>
            </a:r>
            <a:br>
              <a:rPr lang="en-AU" dirty="0"/>
            </a:br>
            <a:r>
              <a:rPr lang="en-AU" dirty="0" err="1"/>
              <a:t>melior</a:t>
            </a:r>
            <a:r>
              <a:rPr lang="en-AU" dirty="0"/>
              <a:t> non </a:t>
            </a:r>
            <a:r>
              <a:rPr lang="en-AU" dirty="0" err="1"/>
              <a:t>tutte</a:t>
            </a:r>
            <a:r>
              <a:rPr lang="en-AU" dirty="0"/>
              <a:t> san</a:t>
            </a:r>
            <a:br>
              <a:rPr lang="en-AU" dirty="0"/>
            </a:br>
            <a:r>
              <a:rPr lang="en-AU" dirty="0"/>
              <a:t> </a:t>
            </a:r>
            <a:r>
              <a:rPr lang="en-AU" dirty="0" err="1"/>
              <a:t>toro</a:t>
            </a:r>
            <a:r>
              <a:rPr lang="en-AU" dirty="0"/>
              <a:t> velum anon san </a:t>
            </a:r>
            <a:br>
              <a:rPr lang="en-AU" dirty="0"/>
            </a:br>
            <a:r>
              <a:rPr lang="en-AU" dirty="0"/>
              <a:t>el ease </a:t>
            </a:r>
            <a:r>
              <a:rPr lang="en-AU" dirty="0" err="1"/>
              <a:t>migliore</a:t>
            </a:r>
            <a:r>
              <a:rPr lang="en-AU" dirty="0"/>
              <a:t> ute </a:t>
            </a:r>
            <a:br>
              <a:rPr lang="en-AU" dirty="0"/>
            </a:br>
            <a:r>
              <a:rPr lang="en-AU" dirty="0" err="1"/>
              <a:t>dolores</a:t>
            </a:r>
            <a:r>
              <a:rPr lang="en-AU" dirty="0"/>
              <a:t> </a:t>
            </a:r>
            <a:r>
              <a:rPr lang="en-AU" dirty="0" err="1"/>
              <a:t>melior</a:t>
            </a:r>
            <a:r>
              <a:rPr lang="en-AU" dirty="0"/>
              <a:t> non </a:t>
            </a:r>
            <a:br>
              <a:rPr lang="en-AU" dirty="0"/>
            </a:br>
            <a:r>
              <a:rPr lang="en-AU" dirty="0" err="1"/>
              <a:t>tutte</a:t>
            </a:r>
            <a:r>
              <a:rPr lang="en-AU" dirty="0"/>
              <a:t> san </a:t>
            </a:r>
            <a:r>
              <a:rPr lang="en-AU" dirty="0" err="1"/>
              <a:t>toro</a:t>
            </a:r>
            <a:r>
              <a:rPr lang="en-AU" dirty="0"/>
              <a:t> velum </a:t>
            </a:r>
            <a:br>
              <a:rPr lang="en-AU" dirty="0"/>
            </a:br>
            <a:r>
              <a:rPr lang="en-AU" dirty="0"/>
              <a:t>anon san el ease </a:t>
            </a:r>
            <a:r>
              <a:rPr lang="en-AU" dirty="0" err="1"/>
              <a:t>migl</a:t>
            </a:r>
            <a:br>
              <a:rPr lang="en-AU" dirty="0"/>
            </a:br>
            <a:r>
              <a:rPr lang="en-AU" dirty="0" err="1"/>
              <a:t>iore</a:t>
            </a:r>
            <a:r>
              <a:rPr lang="en-AU" dirty="0"/>
              <a:t> ute </a:t>
            </a:r>
            <a:r>
              <a:rPr lang="en-AU" dirty="0" err="1"/>
              <a:t>dolores</a:t>
            </a:r>
            <a:endParaRPr lang="en-AU" dirty="0"/>
          </a:p>
        </p:txBody>
      </p:sp>
      <p:sp>
        <p:nvSpPr>
          <p:cNvPr id="4" name="TextBox 3"/>
          <p:cNvSpPr txBox="1"/>
          <p:nvPr userDrawn="1"/>
        </p:nvSpPr>
        <p:spPr>
          <a:xfrm>
            <a:off x="588739" y="2319867"/>
            <a:ext cx="3303199" cy="584200"/>
          </a:xfrm>
          <a:prstGeom prst="rect">
            <a:avLst/>
          </a:prstGeom>
        </p:spPr>
        <p:txBody>
          <a:bodyPr vert="horz" wrap="square" lIns="121920" tIns="60960" rIns="121920" bIns="60960" rtlCol="0" anchor="b" anchorCtr="0">
            <a:noAutofit/>
          </a:bodyPr>
          <a:lstStyle/>
          <a:p>
            <a:endParaRPr lang="en-AU" sz="4267" b="1" dirty="0">
              <a:latin typeface="Arial"/>
              <a:cs typeface="Arial"/>
            </a:endParaRPr>
          </a:p>
        </p:txBody>
      </p:sp>
      <p:sp>
        <p:nvSpPr>
          <p:cNvPr id="9" name="Text Placeholder 8"/>
          <p:cNvSpPr>
            <a:spLocks noGrp="1"/>
          </p:cNvSpPr>
          <p:nvPr>
            <p:ph type="body" sz="quarter" idx="16"/>
          </p:nvPr>
        </p:nvSpPr>
        <p:spPr>
          <a:xfrm>
            <a:off x="609600" y="1582761"/>
            <a:ext cx="3304117" cy="508000"/>
          </a:xfrm>
        </p:spPr>
        <p:txBody>
          <a:bodyPr wrap="square"/>
          <a:lstStyle>
            <a:lvl1pPr>
              <a:defRPr>
                <a:solidFill>
                  <a:schemeClr val="accent2"/>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8"/>
          <p:cNvSpPr>
            <a:spLocks noGrp="1"/>
          </p:cNvSpPr>
          <p:nvPr>
            <p:ph type="body" sz="quarter" idx="17"/>
          </p:nvPr>
        </p:nvSpPr>
        <p:spPr>
          <a:xfrm>
            <a:off x="4400299" y="1582761"/>
            <a:ext cx="3304117" cy="508000"/>
          </a:xfrm>
        </p:spPr>
        <p:txBody>
          <a:bodyPr wrap="square"/>
          <a:lstStyle>
            <a:lvl1pPr>
              <a:defRPr>
                <a:solidFill>
                  <a:schemeClr val="accent2"/>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8"/>
          <p:cNvSpPr>
            <a:spLocks noGrp="1"/>
          </p:cNvSpPr>
          <p:nvPr>
            <p:ph type="body" sz="quarter" idx="18"/>
          </p:nvPr>
        </p:nvSpPr>
        <p:spPr>
          <a:xfrm>
            <a:off x="8210048" y="1582761"/>
            <a:ext cx="3304117" cy="508000"/>
          </a:xfrm>
        </p:spPr>
        <p:txBody>
          <a:bodyPr wrap="square"/>
          <a:lstStyle>
            <a:lvl1pPr>
              <a:defRPr>
                <a:solidFill>
                  <a:schemeClr val="accent2"/>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186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lvl1pPr>
              <a:defRPr sz="3200"/>
            </a:lvl1pPr>
          </a:lstStyle>
          <a:p>
            <a:r>
              <a:rPr lang="en-AU" dirty="0"/>
              <a:t>Click to edit Master title style</a:t>
            </a:r>
            <a:endParaRPr lang="en-US" dirty="0"/>
          </a:p>
        </p:txBody>
      </p:sp>
      <p:sp>
        <p:nvSpPr>
          <p:cNvPr id="3" name="Slide Number Placeholder 2"/>
          <p:cNvSpPr>
            <a:spLocks noGrp="1"/>
          </p:cNvSpPr>
          <p:nvPr>
            <p:ph type="sldNum" sz="quarter" idx="10"/>
          </p:nvPr>
        </p:nvSpPr>
        <p:spPr>
          <a:xfrm>
            <a:off x="10786187" y="6356352"/>
            <a:ext cx="796212" cy="365125"/>
          </a:xfrm>
        </p:spPr>
        <p:txBody>
          <a:bodyPr/>
          <a:lstStyle/>
          <a:p>
            <a:r>
              <a:rPr lang="en-US" dirty="0"/>
              <a:t>Slide </a:t>
            </a:r>
            <a:fld id="{D263D112-7C89-384D-B4FC-664FC949D667}" type="slidenum">
              <a:rPr lang="en-US" smtClean="0"/>
              <a:pPr/>
              <a:t>‹#›</a:t>
            </a:fld>
            <a:endParaRPr lang="en-US" dirty="0"/>
          </a:p>
        </p:txBody>
      </p:sp>
      <p:sp>
        <p:nvSpPr>
          <p:cNvPr id="5" name="Content Placeholder 6"/>
          <p:cNvSpPr>
            <a:spLocks noGrp="1"/>
          </p:cNvSpPr>
          <p:nvPr>
            <p:ph sz="quarter" idx="13"/>
          </p:nvPr>
        </p:nvSpPr>
        <p:spPr>
          <a:xfrm>
            <a:off x="612827" y="1555103"/>
            <a:ext cx="10969573" cy="4601375"/>
          </a:xfrm>
        </p:spPr>
        <p:txBody>
          <a:bodyPr wrap="square"/>
          <a:lstStyle>
            <a:lvl2pPr>
              <a:defRPr sz="2400"/>
            </a:lvl2pPr>
            <a:lvl3pPr>
              <a:defRPr sz="2400"/>
            </a:lvl3pPr>
            <a:lvl4pPr>
              <a:defRPr sz="2400"/>
            </a:lvl4pPr>
            <a:lvl5pPr>
              <a:defRPr sz="24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9180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ext with Image Attribution">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lvl1pPr>
              <a:defRPr sz="3200"/>
            </a:lvl1pPr>
          </a:lstStyle>
          <a:p>
            <a:r>
              <a:rPr lang="en-AU" dirty="0"/>
              <a:t>Click to edit Master title style</a:t>
            </a:r>
            <a:endParaRPr lang="en-US" dirty="0"/>
          </a:p>
        </p:txBody>
      </p:sp>
      <p:sp>
        <p:nvSpPr>
          <p:cNvPr id="3" name="Slide Number Placeholder 2"/>
          <p:cNvSpPr>
            <a:spLocks noGrp="1"/>
          </p:cNvSpPr>
          <p:nvPr>
            <p:ph type="sldNum" sz="quarter" idx="10"/>
          </p:nvPr>
        </p:nvSpPr>
        <p:spPr>
          <a:xfrm>
            <a:off x="10624459" y="6356352"/>
            <a:ext cx="957941" cy="365125"/>
          </a:xfrm>
        </p:spPr>
        <p:txBody>
          <a:bodyPr/>
          <a:lstStyle>
            <a:lvl1pPr>
              <a:defRPr sz="1200"/>
            </a:lvl1pPr>
          </a:lstStyle>
          <a:p>
            <a:r>
              <a:rPr lang="en-US" dirty="0"/>
              <a:t>Slide </a:t>
            </a:r>
            <a:fld id="{D263D112-7C89-384D-B4FC-664FC949D667}" type="slidenum">
              <a:rPr lang="en-US" smtClean="0"/>
              <a:pPr/>
              <a:t>‹#›</a:t>
            </a:fld>
            <a:endParaRPr lang="en-US" dirty="0"/>
          </a:p>
        </p:txBody>
      </p:sp>
      <p:sp>
        <p:nvSpPr>
          <p:cNvPr id="5" name="Content Placeholder 6"/>
          <p:cNvSpPr>
            <a:spLocks noGrp="1"/>
          </p:cNvSpPr>
          <p:nvPr>
            <p:ph sz="quarter" idx="13"/>
          </p:nvPr>
        </p:nvSpPr>
        <p:spPr>
          <a:xfrm>
            <a:off x="612827" y="1555103"/>
            <a:ext cx="10969573" cy="4601375"/>
          </a:xfrm>
        </p:spPr>
        <p:txBody>
          <a:bodyPr wrap="none"/>
          <a:lstStyle>
            <a:lvl2pPr>
              <a:defRPr sz="2400"/>
            </a:lvl2pPr>
            <a:lvl3pPr>
              <a:defRPr sz="2400"/>
            </a:lvl3pPr>
            <a:lvl4pPr>
              <a:defRPr sz="2400"/>
            </a:lvl4pPr>
            <a:lvl5pPr>
              <a:defRPr sz="24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4" name="Text Placeholder 13"/>
          <p:cNvSpPr>
            <a:spLocks noGrp="1"/>
          </p:cNvSpPr>
          <p:nvPr>
            <p:ph type="body" sz="quarter" idx="14"/>
          </p:nvPr>
        </p:nvSpPr>
        <p:spPr>
          <a:xfrm>
            <a:off x="609600" y="6356351"/>
            <a:ext cx="2687216" cy="262164"/>
          </a:xfrm>
        </p:spPr>
        <p:txBody>
          <a:bodyPr/>
          <a:lstStyle>
            <a:lvl1pPr>
              <a:defRPr sz="1200">
                <a:solidFill>
                  <a:schemeClr val="bg1">
                    <a:lumMod val="6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5380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3" r:id="rId22"/>
    <p:sldLayoutId id="2147483674" r:id="rId23"/>
    <p:sldLayoutId id="2147483675" r:id="rId2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03869">
            <a:off x="5602378" y="2858848"/>
            <a:ext cx="5178981" cy="1827069"/>
          </a:xfrm>
        </p:spPr>
        <p:txBody>
          <a:bodyPr>
            <a:normAutofit fontScale="90000"/>
          </a:bodyPr>
          <a:lstStyle/>
          <a:p>
            <a:r>
              <a:rPr lang="en-GB" dirty="0" err="1">
                <a:solidFill>
                  <a:srgbClr val="002060"/>
                </a:solidFill>
              </a:rPr>
              <a:t>iDesign</a:t>
            </a:r>
            <a:r>
              <a:rPr lang="en-GB" dirty="0">
                <a:solidFill>
                  <a:srgbClr val="002060"/>
                </a:solidFill>
              </a:rPr>
              <a:t> therefore </a:t>
            </a:r>
            <a:r>
              <a:rPr lang="en-GB" dirty="0" err="1">
                <a:solidFill>
                  <a:srgbClr val="002060"/>
                </a:solidFill>
              </a:rPr>
              <a:t>iLearn</a:t>
            </a:r>
            <a:r>
              <a:rPr lang="en-GB" dirty="0">
                <a:solidFill>
                  <a:srgbClr val="002060"/>
                </a:solidFill>
              </a:rPr>
              <a:t>: young children’s design thinking skills in makerspaces.</a:t>
            </a:r>
            <a:br>
              <a:rPr lang="en-AU" dirty="0">
                <a:solidFill>
                  <a:srgbClr val="002060"/>
                </a:solidFill>
              </a:rPr>
            </a:br>
            <a:endParaRPr lang="ru-RU" dirty="0">
              <a:solidFill>
                <a:srgbClr val="002060"/>
              </a:solidFill>
            </a:endParaRPr>
          </a:p>
        </p:txBody>
      </p:sp>
      <p:sp>
        <p:nvSpPr>
          <p:cNvPr id="5" name="Picture Placeholder 4">
            <a:extLst>
              <a:ext uri="{FF2B5EF4-FFF2-40B4-BE49-F238E27FC236}">
                <a16:creationId xmlns:a16="http://schemas.microsoft.com/office/drawing/2014/main" id="{3B08CFC2-070A-4EB2-BE52-3390D900513A}"/>
              </a:ext>
            </a:extLst>
          </p:cNvPr>
          <p:cNvSpPr>
            <a:spLocks noGrp="1"/>
          </p:cNvSpPr>
          <p:nvPr>
            <p:ph type="pic" sz="quarter" idx="15"/>
          </p:nvPr>
        </p:nvSpPr>
        <p:spPr/>
      </p:sp>
      <p:pic>
        <p:nvPicPr>
          <p:cNvPr id="8" name="Picture 2" descr="Final_report_cover.png">
            <a:extLst>
              <a:ext uri="{FF2B5EF4-FFF2-40B4-BE49-F238E27FC236}">
                <a16:creationId xmlns:a16="http://schemas.microsoft.com/office/drawing/2014/main" id="{575F0102-CCC2-409D-BE64-57691FB1C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85" y="428316"/>
            <a:ext cx="4231474" cy="59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030E45-25C1-4ADC-A763-7A3720483A36}"/>
              </a:ext>
            </a:extLst>
          </p:cNvPr>
          <p:cNvSpPr>
            <a:spLocks noGrp="1"/>
          </p:cNvSpPr>
          <p:nvPr>
            <p:ph type="title"/>
          </p:nvPr>
        </p:nvSpPr>
        <p:spPr>
          <a:xfrm>
            <a:off x="265322" y="126696"/>
            <a:ext cx="11809164" cy="1325563"/>
          </a:xfrm>
        </p:spPr>
        <p:txBody>
          <a:bodyPr wrap="square"/>
          <a:lstStyle/>
          <a:p>
            <a:r>
              <a:rPr lang="en-AU" sz="2667" dirty="0">
                <a:latin typeface="Arial Black" panose="020B0A04020102020204" pitchFamily="34" charset="0"/>
              </a:rPr>
              <a:t>Learner Outcomes and Engagement: Frequencies of Codes Observed Across 31 Lessons</a:t>
            </a:r>
          </a:p>
        </p:txBody>
      </p:sp>
      <p:graphicFrame>
        <p:nvGraphicFramePr>
          <p:cNvPr id="8" name="Content Placeholder 7">
            <a:extLst>
              <a:ext uri="{FF2B5EF4-FFF2-40B4-BE49-F238E27FC236}">
                <a16:creationId xmlns:a16="http://schemas.microsoft.com/office/drawing/2014/main" id="{A48266B9-1A4B-45BF-9B31-8844440BBDD5}"/>
              </a:ext>
            </a:extLst>
          </p:cNvPr>
          <p:cNvGraphicFramePr>
            <a:graphicFrameLocks noGrp="1"/>
          </p:cNvGraphicFramePr>
          <p:nvPr>
            <p:ph sz="quarter" idx="13"/>
            <p:extLst>
              <p:ext uri="{D42A27DB-BD31-4B8C-83A1-F6EECF244321}">
                <p14:modId xmlns:p14="http://schemas.microsoft.com/office/powerpoint/2010/main" val="667718021"/>
              </p:ext>
            </p:extLst>
          </p:nvPr>
        </p:nvGraphicFramePr>
        <p:xfrm>
          <a:off x="265322" y="1329657"/>
          <a:ext cx="11809164" cy="5181310"/>
        </p:xfrm>
        <a:graphic>
          <a:graphicData uri="http://schemas.openxmlformats.org/drawingml/2006/table">
            <a:tbl>
              <a:tblPr firstRow="1" firstCol="1" bandRow="1">
                <a:tableStyleId>{5C22544A-7EE6-4342-B048-85BDC9FD1C3A}</a:tableStyleId>
              </a:tblPr>
              <a:tblGrid>
                <a:gridCol w="2176084">
                  <a:extLst>
                    <a:ext uri="{9D8B030D-6E8A-4147-A177-3AD203B41FA5}">
                      <a16:colId xmlns:a16="http://schemas.microsoft.com/office/drawing/2014/main" val="2459010045"/>
                    </a:ext>
                  </a:extLst>
                </a:gridCol>
                <a:gridCol w="3582292">
                  <a:extLst>
                    <a:ext uri="{9D8B030D-6E8A-4147-A177-3AD203B41FA5}">
                      <a16:colId xmlns:a16="http://schemas.microsoft.com/office/drawing/2014/main" val="708188930"/>
                    </a:ext>
                  </a:extLst>
                </a:gridCol>
                <a:gridCol w="3395724">
                  <a:extLst>
                    <a:ext uri="{9D8B030D-6E8A-4147-A177-3AD203B41FA5}">
                      <a16:colId xmlns:a16="http://schemas.microsoft.com/office/drawing/2014/main" val="2791440736"/>
                    </a:ext>
                  </a:extLst>
                </a:gridCol>
                <a:gridCol w="1206524">
                  <a:extLst>
                    <a:ext uri="{9D8B030D-6E8A-4147-A177-3AD203B41FA5}">
                      <a16:colId xmlns:a16="http://schemas.microsoft.com/office/drawing/2014/main" val="1506761548"/>
                    </a:ext>
                  </a:extLst>
                </a:gridCol>
                <a:gridCol w="1448540">
                  <a:extLst>
                    <a:ext uri="{9D8B030D-6E8A-4147-A177-3AD203B41FA5}">
                      <a16:colId xmlns:a16="http://schemas.microsoft.com/office/drawing/2014/main" val="4059831033"/>
                    </a:ext>
                  </a:extLst>
                </a:gridCol>
              </a:tblGrid>
              <a:tr h="522559">
                <a:tc>
                  <a:txBody>
                    <a:bodyPr/>
                    <a:lstStyle/>
                    <a:p>
                      <a:pPr algn="r">
                        <a:spcAft>
                          <a:spcPts val="0"/>
                        </a:spcAft>
                      </a:pPr>
                      <a:r>
                        <a:rPr lang="en-AU" sz="2800" kern="50" dirty="0">
                          <a:effectLst/>
                          <a:latin typeface="Arial" panose="020B0604020202020204" pitchFamily="34" charset="0"/>
                          <a:cs typeface="Arial" panose="020B0604020202020204" pitchFamily="34" charset="0"/>
                        </a:rPr>
                        <a:t>Domain</a:t>
                      </a:r>
                      <a:endParaRPr lang="en-AU" sz="2800" kern="50" dirty="0">
                        <a:effectLst/>
                        <a:latin typeface="Arial" panose="020B0604020202020204" pitchFamily="34" charset="0"/>
                        <a:ea typeface="Cambria" panose="02040503050406030204" pitchFamily="18" charset="0"/>
                        <a:cs typeface="Arial" panose="020B0604020202020204" pitchFamily="34" charset="0"/>
                      </a:endParaRPr>
                    </a:p>
                  </a:txBody>
                  <a:tcPr marT="0" marB="0"/>
                </a:tc>
                <a:tc>
                  <a:txBody>
                    <a:bodyPr/>
                    <a:lstStyle/>
                    <a:p>
                      <a:pPr>
                        <a:spcAft>
                          <a:spcPts val="0"/>
                        </a:spcAft>
                      </a:pPr>
                      <a:r>
                        <a:rPr lang="en-AU" sz="1600" kern="50" dirty="0">
                          <a:effectLst/>
                        </a:rPr>
                        <a:t>Descriptors</a:t>
                      </a:r>
                      <a:endParaRPr lang="en-AU" sz="1600" kern="50" dirty="0">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600" kern="50" dirty="0">
                          <a:effectLst/>
                        </a:rPr>
                        <a:t>Code</a:t>
                      </a:r>
                      <a:endParaRPr lang="en-AU" sz="1600" kern="50" dirty="0">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600" kern="50" dirty="0">
                          <a:effectLst/>
                        </a:rPr>
                        <a:t>Frequency (n)</a:t>
                      </a:r>
                      <a:endParaRPr lang="en-AU" sz="1600" kern="50" dirty="0">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600" kern="50" dirty="0">
                          <a:effectLst/>
                        </a:rPr>
                        <a:t>Frequency (%)</a:t>
                      </a:r>
                      <a:endParaRPr lang="en-AU" sz="1600" kern="50" dirty="0">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390025422"/>
                  </a:ext>
                </a:extLst>
              </a:tr>
              <a:tr h="261280">
                <a:tc rowSpan="6">
                  <a:txBody>
                    <a:bodyPr/>
                    <a:lstStyle/>
                    <a:p>
                      <a:pPr algn="r">
                        <a:spcAft>
                          <a:spcPts val="0"/>
                        </a:spcAft>
                      </a:pPr>
                      <a:r>
                        <a:rPr lang="en-AU" sz="2400" kern="50" dirty="0">
                          <a:effectLst/>
                          <a:latin typeface="Arial" panose="020B0604020202020204" pitchFamily="34" charset="0"/>
                          <a:cs typeface="Arial" panose="020B0604020202020204" pitchFamily="34" charset="0"/>
                        </a:rPr>
                        <a:t>Children’s Learning </a:t>
                      </a:r>
                      <a:endParaRPr lang="en-AU" sz="2400" kern="50" dirty="0">
                        <a:effectLst/>
                        <a:latin typeface="Arial" panose="020B0604020202020204" pitchFamily="34" charset="0"/>
                        <a:ea typeface="Cambria" panose="02040503050406030204" pitchFamily="18" charset="0"/>
                        <a:cs typeface="Arial" panose="020B0604020202020204" pitchFamily="34" charset="0"/>
                      </a:endParaRPr>
                    </a:p>
                    <a:p>
                      <a:pPr algn="r">
                        <a:spcAft>
                          <a:spcPts val="0"/>
                        </a:spcAft>
                      </a:pPr>
                      <a:r>
                        <a:rPr lang="en-AU" sz="2400" kern="50" dirty="0">
                          <a:effectLst/>
                          <a:latin typeface="Arial" panose="020B0604020202020204" pitchFamily="34" charset="0"/>
                          <a:cs typeface="Arial" panose="020B0604020202020204" pitchFamily="34" charset="0"/>
                        </a:rPr>
                        <a:t> </a:t>
                      </a:r>
                      <a:endParaRPr lang="en-AU" sz="2400" kern="50" dirty="0">
                        <a:effectLst/>
                        <a:latin typeface="Arial" panose="020B0604020202020204" pitchFamily="34" charset="0"/>
                        <a:ea typeface="Cambria" panose="02040503050406030204" pitchFamily="18" charset="0"/>
                        <a:cs typeface="Arial" panose="020B0604020202020204" pitchFamily="34" charset="0"/>
                      </a:endParaRPr>
                    </a:p>
                  </a:txBody>
                  <a:tcPr marT="0" marB="0"/>
                </a:tc>
                <a:tc rowSpan="6">
                  <a:txBody>
                    <a:bodyPr/>
                    <a:lstStyle/>
                    <a:p>
                      <a:pPr>
                        <a:spcAft>
                          <a:spcPts val="0"/>
                        </a:spcAft>
                      </a:pPr>
                      <a:r>
                        <a:rPr lang="en-AU" sz="2400" kern="50" dirty="0">
                          <a:solidFill>
                            <a:srgbClr val="002060"/>
                          </a:solidFill>
                          <a:effectLst/>
                          <a:latin typeface="Arial" panose="020B0604020202020204" pitchFamily="34" charset="0"/>
                          <a:cs typeface="Arial" panose="020B0604020202020204" pitchFamily="34" charset="0"/>
                        </a:rPr>
                        <a:t>Demonstrated skills</a:t>
                      </a:r>
                      <a:endParaRPr lang="en-AU" sz="2400" kern="50"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txBody>
                  <a:tcPr marT="0" marB="0"/>
                </a:tc>
                <a:tc>
                  <a:txBody>
                    <a:bodyPr/>
                    <a:lstStyle/>
                    <a:p>
                      <a:pPr>
                        <a:spcAft>
                          <a:spcPts val="0"/>
                        </a:spcAft>
                      </a:pPr>
                      <a:r>
                        <a:rPr lang="en-AU" sz="1500" kern="50" dirty="0">
                          <a:solidFill>
                            <a:srgbClr val="002060"/>
                          </a:solidFill>
                          <a:effectLst/>
                          <a:highlight>
                            <a:srgbClr val="FFFF00"/>
                          </a:highlight>
                        </a:rPr>
                        <a:t>Creativity</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22</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71.00%</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766281886"/>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highlight>
                            <a:srgbClr val="FFFF00"/>
                          </a:highlight>
                        </a:rPr>
                        <a:t>Design Thinking</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20</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highlight>
                            <a:srgbClr val="FFFF00"/>
                          </a:highlight>
                        </a:rPr>
                        <a:t>64.50%</a:t>
                      </a:r>
                      <a:endParaRPr lang="en-AU" sz="1500" kern="5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3627042005"/>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highlight>
                            <a:srgbClr val="FFFF00"/>
                          </a:highlight>
                        </a:rPr>
                        <a:t>Problem Solving</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18</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58.10%</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2494310944"/>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Critical Thinking</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rPr>
                        <a:t>15</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rPr>
                        <a:t>48.40%</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275238448"/>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Authentic Learning </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11</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35.50%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3602108161"/>
                  </a:ext>
                </a:extLst>
              </a:tr>
              <a:tr h="261280">
                <a:tc vMerge="1">
                  <a:txBody>
                    <a:bodyPr/>
                    <a:lstStyle/>
                    <a:p>
                      <a:pPr algn="r">
                        <a:spcAft>
                          <a:spcPts val="0"/>
                        </a:spcAft>
                      </a:pPr>
                      <a:endParaRPr lang="en-AU" sz="1100" kern="50" dirty="0">
                        <a:effectLst/>
                        <a:latin typeface="Times New Roman" panose="02020603050405020304" pitchFamily="18" charset="0"/>
                        <a:ea typeface="Cambria" panose="02040503050406030204" pitchFamily="18" charset="0"/>
                        <a:cs typeface="Cambria" panose="02040503050406030204" pitchFamily="18" charset="0"/>
                      </a:endParaRPr>
                    </a:p>
                  </a:txBody>
                  <a:tcPr marL="68580" marR="68580" marT="0" marB="0"/>
                </a:tc>
                <a:tc vMerge="1">
                  <a:txBody>
                    <a:bodyPr/>
                    <a:lstStyle/>
                    <a:p>
                      <a:endParaRPr lang="en-AU"/>
                    </a:p>
                  </a:txBody>
                  <a:tcPr/>
                </a:tc>
                <a:tc>
                  <a:txBody>
                    <a:bodyPr/>
                    <a:lstStyle/>
                    <a:p>
                      <a:pPr>
                        <a:spcAft>
                          <a:spcPts val="0"/>
                        </a:spcAft>
                      </a:pPr>
                      <a:r>
                        <a:rPr lang="en-AU" sz="1500" kern="50" dirty="0">
                          <a:solidFill>
                            <a:srgbClr val="002060"/>
                          </a:solidFill>
                          <a:effectLst/>
                        </a:rPr>
                        <a:t>Inquiry</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5</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16.10%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769175934"/>
                  </a:ext>
                </a:extLst>
              </a:tr>
              <a:tr h="261280">
                <a:tc rowSpan="3">
                  <a:txBody>
                    <a:bodyPr/>
                    <a:lstStyle/>
                    <a:p>
                      <a:pPr algn="r">
                        <a:spcAft>
                          <a:spcPts val="0"/>
                        </a:spcAft>
                      </a:pPr>
                      <a:r>
                        <a:rPr lang="en-AU" sz="2400" kern="50" dirty="0">
                          <a:effectLst/>
                          <a:latin typeface="Arial" panose="020B0604020202020204" pitchFamily="34" charset="0"/>
                          <a:cs typeface="Arial" panose="020B0604020202020204" pitchFamily="34" charset="0"/>
                        </a:rPr>
                        <a:t>Learner Engagement </a:t>
                      </a:r>
                      <a:endParaRPr lang="en-AU" sz="2400" kern="50" dirty="0">
                        <a:effectLst/>
                        <a:latin typeface="Arial" panose="020B0604020202020204" pitchFamily="34" charset="0"/>
                        <a:ea typeface="Cambria" panose="02040503050406030204" pitchFamily="18" charset="0"/>
                        <a:cs typeface="Arial" panose="020B0604020202020204" pitchFamily="34" charset="0"/>
                      </a:endParaRPr>
                    </a:p>
                  </a:txBody>
                  <a:tcPr marT="0" marB="0"/>
                </a:tc>
                <a:tc rowSpan="3">
                  <a:txBody>
                    <a:bodyPr/>
                    <a:lstStyle/>
                    <a:p>
                      <a:pPr>
                        <a:spcAft>
                          <a:spcPts val="0"/>
                        </a:spcAft>
                      </a:pPr>
                      <a:r>
                        <a:rPr lang="en-AU" sz="2400" kern="50" dirty="0">
                          <a:solidFill>
                            <a:srgbClr val="002060"/>
                          </a:solidFill>
                          <a:effectLst/>
                          <a:latin typeface="Arial" panose="020B0604020202020204" pitchFamily="34" charset="0"/>
                          <a:cs typeface="Arial" panose="020B0604020202020204" pitchFamily="34" charset="0"/>
                        </a:rPr>
                        <a:t>Observed learning behaviours</a:t>
                      </a:r>
                      <a:endParaRPr lang="en-AU" sz="2400" kern="50"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txBody>
                  <a:tcPr marT="0" marB="0"/>
                </a:tc>
                <a:tc>
                  <a:txBody>
                    <a:bodyPr/>
                    <a:lstStyle/>
                    <a:p>
                      <a:pPr>
                        <a:spcAft>
                          <a:spcPts val="0"/>
                        </a:spcAft>
                      </a:pPr>
                      <a:r>
                        <a:rPr lang="en-AU" sz="1500" kern="50" dirty="0">
                          <a:solidFill>
                            <a:srgbClr val="002060"/>
                          </a:solidFill>
                          <a:effectLst/>
                          <a:highlight>
                            <a:srgbClr val="FFFF00"/>
                          </a:highlight>
                        </a:rPr>
                        <a:t>Engagement</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31</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100.00%</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070602739"/>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a:solidFill>
                            <a:srgbClr val="002060"/>
                          </a:solidFill>
                          <a:effectLst/>
                        </a:rPr>
                        <a:t>Collaboration </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14</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45.20%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2703341220"/>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a:solidFill>
                            <a:srgbClr val="002060"/>
                          </a:solidFill>
                          <a:effectLst/>
                        </a:rPr>
                        <a:t>Autonomy</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12</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38.70%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099635021"/>
                  </a:ext>
                </a:extLst>
              </a:tr>
              <a:tr h="261280">
                <a:tc rowSpan="2">
                  <a:txBody>
                    <a:bodyPr/>
                    <a:lstStyle/>
                    <a:p>
                      <a:pPr algn="r">
                        <a:spcAft>
                          <a:spcPts val="0"/>
                        </a:spcAft>
                      </a:pPr>
                      <a:r>
                        <a:rPr lang="en-AU" sz="2400" kern="50" dirty="0">
                          <a:effectLst/>
                          <a:latin typeface="Arial" panose="020B0604020202020204" pitchFamily="34" charset="0"/>
                          <a:cs typeface="Arial" panose="020B0604020202020204" pitchFamily="34" charset="0"/>
                        </a:rPr>
                        <a:t>Task Design</a:t>
                      </a:r>
                      <a:endParaRPr lang="en-AU" sz="2400" kern="50" dirty="0">
                        <a:effectLst/>
                        <a:latin typeface="Arial" panose="020B0604020202020204" pitchFamily="34" charset="0"/>
                        <a:ea typeface="Cambria" panose="02040503050406030204" pitchFamily="18" charset="0"/>
                        <a:cs typeface="Arial" panose="020B0604020202020204" pitchFamily="34" charset="0"/>
                      </a:endParaRPr>
                    </a:p>
                  </a:txBody>
                  <a:tcPr marT="0" marB="0"/>
                </a:tc>
                <a:tc rowSpan="2">
                  <a:txBody>
                    <a:bodyPr/>
                    <a:lstStyle/>
                    <a:p>
                      <a:pPr>
                        <a:spcAft>
                          <a:spcPts val="0"/>
                        </a:spcAft>
                      </a:pPr>
                      <a:r>
                        <a:rPr lang="en-AU" sz="2400" kern="50" dirty="0">
                          <a:solidFill>
                            <a:srgbClr val="002060"/>
                          </a:solidFill>
                          <a:effectLst/>
                          <a:latin typeface="Arial" panose="020B0604020202020204" pitchFamily="34" charset="0"/>
                          <a:cs typeface="Arial" panose="020B0604020202020204" pitchFamily="34" charset="0"/>
                        </a:rPr>
                        <a:t>Task design and types of making</a:t>
                      </a:r>
                      <a:endParaRPr lang="en-AU" sz="2400" kern="50"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txBody>
                  <a:tcPr marT="0" marB="0"/>
                </a:tc>
                <a:tc>
                  <a:txBody>
                    <a:bodyPr/>
                    <a:lstStyle/>
                    <a:p>
                      <a:pPr>
                        <a:spcAft>
                          <a:spcPts val="0"/>
                        </a:spcAft>
                      </a:pPr>
                      <a:r>
                        <a:rPr lang="en-AU" sz="1500" kern="50" dirty="0">
                          <a:solidFill>
                            <a:srgbClr val="002060"/>
                          </a:solidFill>
                          <a:effectLst/>
                        </a:rPr>
                        <a:t>Online (making with technology)</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26</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83.90%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4071531051"/>
                  </a:ext>
                </a:extLst>
              </a:tr>
              <a:tr h="478271">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Offline (making with physical materials)</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17</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54.80%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3283121401"/>
                  </a:ext>
                </a:extLst>
              </a:tr>
              <a:tr h="261280">
                <a:tc rowSpan="6">
                  <a:txBody>
                    <a:bodyPr/>
                    <a:lstStyle/>
                    <a:p>
                      <a:pPr algn="r">
                        <a:spcAft>
                          <a:spcPts val="0"/>
                        </a:spcAft>
                      </a:pPr>
                      <a:r>
                        <a:rPr lang="en-AU" sz="2400" kern="50" dirty="0">
                          <a:effectLst/>
                          <a:latin typeface="Arial" panose="020B0604020202020204" pitchFamily="34" charset="0"/>
                          <a:cs typeface="Arial" panose="020B0604020202020204" pitchFamily="34" charset="0"/>
                        </a:rPr>
                        <a:t>Teaching Approaches </a:t>
                      </a:r>
                      <a:endParaRPr lang="en-AU" sz="2400" kern="50" dirty="0">
                        <a:effectLst/>
                        <a:latin typeface="Arial" panose="020B0604020202020204" pitchFamily="34" charset="0"/>
                        <a:ea typeface="Cambria" panose="02040503050406030204" pitchFamily="18" charset="0"/>
                        <a:cs typeface="Arial" panose="020B0604020202020204" pitchFamily="34" charset="0"/>
                      </a:endParaRPr>
                    </a:p>
                  </a:txBody>
                  <a:tcPr marT="0" marB="0"/>
                </a:tc>
                <a:tc rowSpan="6">
                  <a:txBody>
                    <a:bodyPr/>
                    <a:lstStyle/>
                    <a:p>
                      <a:pPr>
                        <a:spcAft>
                          <a:spcPts val="0"/>
                        </a:spcAft>
                      </a:pPr>
                      <a:r>
                        <a:rPr lang="en-AU" sz="2400" kern="50" dirty="0">
                          <a:solidFill>
                            <a:srgbClr val="002060"/>
                          </a:solidFill>
                          <a:effectLst/>
                          <a:latin typeface="Arial" panose="020B0604020202020204" pitchFamily="34" charset="0"/>
                          <a:cs typeface="Arial" panose="020B0604020202020204" pitchFamily="34" charset="0"/>
                        </a:rPr>
                        <a:t>Pedagogies, instructional methods, and strategies employed </a:t>
                      </a:r>
                      <a:endParaRPr lang="en-AU" sz="2400" kern="50"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txBody>
                  <a:tcPr marT="0" marB="0"/>
                </a:tc>
                <a:tc>
                  <a:txBody>
                    <a:bodyPr/>
                    <a:lstStyle/>
                    <a:p>
                      <a:pPr>
                        <a:spcAft>
                          <a:spcPts val="0"/>
                        </a:spcAft>
                      </a:pPr>
                      <a:r>
                        <a:rPr lang="en-AU" sz="1500" kern="50" dirty="0">
                          <a:solidFill>
                            <a:srgbClr val="002060"/>
                          </a:solidFill>
                          <a:effectLst/>
                          <a:highlight>
                            <a:srgbClr val="FFFF00"/>
                          </a:highlight>
                        </a:rPr>
                        <a:t>Explicit Instructions</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highlight>
                            <a:srgbClr val="FFFF00"/>
                          </a:highlight>
                        </a:rPr>
                        <a:t>24</a:t>
                      </a:r>
                      <a:endParaRPr lang="en-AU" sz="1500" kern="5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highlight>
                            <a:srgbClr val="FFFF00"/>
                          </a:highlight>
                        </a:rPr>
                        <a:t>77.40%</a:t>
                      </a:r>
                      <a:endParaRPr lang="en-AU" sz="1500" kern="5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918763555"/>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highlight>
                            <a:srgbClr val="FFFF00"/>
                          </a:highlight>
                        </a:rPr>
                        <a:t>Open-Ended Inquiry</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17</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highlight>
                            <a:srgbClr val="FFFF00"/>
                          </a:highlight>
                        </a:rPr>
                        <a:t>54.80%</a:t>
                      </a:r>
                      <a:endParaRPr lang="en-AU" sz="1500" kern="50" dirty="0">
                        <a:solidFill>
                          <a:srgbClr val="002060"/>
                        </a:solidFill>
                        <a:effectLst/>
                        <a:highlight>
                          <a:srgbClr val="FFFF00"/>
                        </a:highligh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1333366728"/>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Problem-Based Learning</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4</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12.90%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4074451012"/>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Team teaching</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4</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12.90%</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2843760999"/>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Stations </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a:solidFill>
                            <a:srgbClr val="002060"/>
                          </a:solidFill>
                          <a:effectLst/>
                        </a:rPr>
                        <a:t>4</a:t>
                      </a:r>
                      <a:endParaRPr lang="en-AU" sz="1500" kern="5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rPr>
                        <a:t>12.90%</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934243073"/>
                  </a:ext>
                </a:extLst>
              </a:tr>
              <a:tr h="261280">
                <a:tc vMerge="1">
                  <a:txBody>
                    <a:bodyPr/>
                    <a:lstStyle/>
                    <a:p>
                      <a:endParaRPr lang="en-AU"/>
                    </a:p>
                  </a:txBody>
                  <a:tcPr/>
                </a:tc>
                <a:tc vMerge="1">
                  <a:txBody>
                    <a:bodyPr/>
                    <a:lstStyle/>
                    <a:p>
                      <a:endParaRPr lang="en-AU"/>
                    </a:p>
                  </a:txBody>
                  <a:tcPr/>
                </a:tc>
                <a:tc>
                  <a:txBody>
                    <a:bodyPr/>
                    <a:lstStyle/>
                    <a:p>
                      <a:pPr>
                        <a:spcAft>
                          <a:spcPts val="0"/>
                        </a:spcAft>
                      </a:pPr>
                      <a:r>
                        <a:rPr lang="en-AU" sz="1500" kern="50" dirty="0">
                          <a:solidFill>
                            <a:srgbClr val="002060"/>
                          </a:solidFill>
                          <a:effectLst/>
                        </a:rPr>
                        <a:t>Project Based Learning</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rPr>
                        <a:t>1</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tc>
                  <a:txBody>
                    <a:bodyPr/>
                    <a:lstStyle/>
                    <a:p>
                      <a:pPr>
                        <a:spcAft>
                          <a:spcPts val="0"/>
                        </a:spcAft>
                      </a:pPr>
                      <a:r>
                        <a:rPr lang="en-AU" sz="1500" kern="50" dirty="0">
                          <a:solidFill>
                            <a:srgbClr val="002060"/>
                          </a:solidFill>
                          <a:effectLst/>
                        </a:rPr>
                        <a:t>3.20%</a:t>
                      </a:r>
                      <a:endParaRPr lang="en-AU" sz="1500" kern="50" dirty="0">
                        <a:solidFill>
                          <a:srgbClr val="002060"/>
                        </a:solidFill>
                        <a:effectLst/>
                        <a:latin typeface="Times New Roman" panose="02020603050405020304" pitchFamily="18" charset="0"/>
                        <a:ea typeface="Cambria" panose="02040503050406030204" pitchFamily="18" charset="0"/>
                        <a:cs typeface="Cambria" panose="02040503050406030204" pitchFamily="18" charset="0"/>
                      </a:endParaRPr>
                    </a:p>
                  </a:txBody>
                  <a:tcPr marT="0" marB="0"/>
                </a:tc>
                <a:extLst>
                  <a:ext uri="{0D108BD9-81ED-4DB2-BD59-A6C34878D82A}">
                    <a16:rowId xmlns:a16="http://schemas.microsoft.com/office/drawing/2014/main" val="3087753195"/>
                  </a:ext>
                </a:extLst>
              </a:tr>
            </a:tbl>
          </a:graphicData>
        </a:graphic>
      </p:graphicFrame>
    </p:spTree>
    <p:extLst>
      <p:ext uri="{BB962C8B-B14F-4D97-AF65-F5344CB8AC3E}">
        <p14:creationId xmlns:p14="http://schemas.microsoft.com/office/powerpoint/2010/main" val="45606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487733-8D71-4EBA-9DB6-A60751DF2790}"/>
              </a:ext>
            </a:extLst>
          </p:cNvPr>
          <p:cNvSpPr>
            <a:spLocks noGrp="1"/>
          </p:cNvSpPr>
          <p:nvPr>
            <p:ph type="title"/>
          </p:nvPr>
        </p:nvSpPr>
        <p:spPr>
          <a:xfrm>
            <a:off x="299047" y="-22034"/>
            <a:ext cx="10515600" cy="1325563"/>
          </a:xfrm>
        </p:spPr>
        <p:txBody>
          <a:bodyPr wrap="square">
            <a:normAutofit/>
          </a:bodyPr>
          <a:lstStyle/>
          <a:p>
            <a:r>
              <a:rPr lang="en-AU" sz="2800" dirty="0">
                <a:solidFill>
                  <a:schemeClr val="tx1"/>
                </a:solidFill>
                <a:latin typeface="Arial Black" panose="020B0A04020102020204" pitchFamily="34" charset="0"/>
              </a:rPr>
              <a:t>Children’s Perceptions of Learning: Opportunities</a:t>
            </a:r>
          </a:p>
        </p:txBody>
      </p:sp>
      <p:sp>
        <p:nvSpPr>
          <p:cNvPr id="3" name="Slide Number Placeholder 2">
            <a:extLst>
              <a:ext uri="{FF2B5EF4-FFF2-40B4-BE49-F238E27FC236}">
                <a16:creationId xmlns:a16="http://schemas.microsoft.com/office/drawing/2014/main" id="{86D87789-1BDD-4EA2-9D5A-C0266482E04A}"/>
              </a:ext>
            </a:extLst>
          </p:cNvPr>
          <p:cNvSpPr>
            <a:spLocks noGrp="1"/>
          </p:cNvSpPr>
          <p:nvPr>
            <p:ph type="sldNum" sz="quarter" idx="10"/>
          </p:nvPr>
        </p:nvSpPr>
        <p:spPr/>
        <p:txBody>
          <a:bodyPr/>
          <a:lstStyle/>
          <a:p>
            <a:fld id="{98C0CDE5-970C-4CC4-BF43-0DA127E73E82}" type="slidenum">
              <a:rPr lang="en-US" noProof="0" smtClean="0"/>
              <a:t>11</a:t>
            </a:fld>
            <a:endParaRPr lang="en-US" noProof="0" dirty="0"/>
          </a:p>
        </p:txBody>
      </p:sp>
      <p:sp>
        <p:nvSpPr>
          <p:cNvPr id="21" name="Rectangle 20">
            <a:extLst>
              <a:ext uri="{FF2B5EF4-FFF2-40B4-BE49-F238E27FC236}">
                <a16:creationId xmlns:a16="http://schemas.microsoft.com/office/drawing/2014/main" id="{C8836629-B45F-440F-9BF6-A46092FD5F54}"/>
              </a:ext>
            </a:extLst>
          </p:cNvPr>
          <p:cNvSpPr/>
          <p:nvPr/>
        </p:nvSpPr>
        <p:spPr>
          <a:xfrm>
            <a:off x="193247" y="1020859"/>
            <a:ext cx="11998753" cy="5940088"/>
          </a:xfrm>
          <a:prstGeom prst="rect">
            <a:avLst/>
          </a:prstGeom>
        </p:spPr>
        <p:txBody>
          <a:bodyPr wrap="square">
            <a:spAutoFit/>
          </a:bodyPr>
          <a:lstStyle/>
          <a:p>
            <a:r>
              <a:rPr lang="en-AU" sz="2000" dirty="0">
                <a:solidFill>
                  <a:schemeClr val="accent1"/>
                </a:solidFill>
                <a:latin typeface="Arial" panose="020B0604020202020204" pitchFamily="34" charset="0"/>
                <a:cs typeface="Arial" panose="020B0604020202020204" pitchFamily="34" charset="0"/>
              </a:rPr>
              <a:t>Makerspaces encourage students to develop </a:t>
            </a:r>
            <a:r>
              <a:rPr lang="en-AU" sz="2000" b="1" dirty="0">
                <a:solidFill>
                  <a:schemeClr val="accent1"/>
                </a:solidFill>
                <a:latin typeface="Arial" panose="020B0604020202020204" pitchFamily="34" charset="0"/>
                <a:cs typeface="Arial" panose="020B0604020202020204" pitchFamily="34" charset="0"/>
              </a:rPr>
              <a:t>digital literacies </a:t>
            </a:r>
            <a:r>
              <a:rPr lang="en-AU" sz="2000" dirty="0">
                <a:solidFill>
                  <a:schemeClr val="accent1"/>
                </a:solidFill>
                <a:latin typeface="Arial" panose="020B0604020202020204" pitchFamily="34" charset="0"/>
                <a:cs typeface="Arial" panose="020B0604020202020204" pitchFamily="34" charset="0"/>
              </a:rPr>
              <a:t>by building on prior knowledge and experience with technology. </a:t>
            </a:r>
          </a:p>
          <a:p>
            <a:endParaRPr lang="en-AU" sz="2000" dirty="0">
              <a:solidFill>
                <a:schemeClr val="accent1"/>
              </a:solidFill>
              <a:latin typeface="Arial" panose="020B0604020202020204" pitchFamily="34" charset="0"/>
              <a:cs typeface="Arial" panose="020B0604020202020204" pitchFamily="34" charset="0"/>
            </a:endParaRPr>
          </a:p>
          <a:p>
            <a:pPr algn="ctr"/>
            <a:r>
              <a:rPr lang="en-US" sz="2000" i="1" dirty="0">
                <a:ln w="0"/>
                <a:solidFill>
                  <a:schemeClr val="accent1"/>
                </a:solidFill>
                <a:latin typeface="Arial" panose="020B0604020202020204" pitchFamily="34" charset="0"/>
                <a:cs typeface="Arial" panose="020B0604020202020204" pitchFamily="34" charset="0"/>
              </a:rPr>
              <a:t>“In Blocker, it was very easy because you just… It's like Minecraft and then I know how to play Minecraft very much… You build things so that's why it's very easy. On Toy Designer, when you press the thing, it will be there.</a:t>
            </a:r>
            <a:r>
              <a:rPr lang="en-AU" sz="2000" i="1" dirty="0">
                <a:ln w="0"/>
                <a:solidFill>
                  <a:schemeClr val="accent1"/>
                </a:solidFill>
                <a:latin typeface="Arial" panose="020B0604020202020204" pitchFamily="34" charset="0"/>
                <a:cs typeface="Arial" panose="020B0604020202020204" pitchFamily="34" charset="0"/>
              </a:rPr>
              <a:t>”  </a:t>
            </a:r>
            <a:r>
              <a:rPr lang="en-AU" sz="1400" dirty="0">
                <a:ln w="0"/>
                <a:solidFill>
                  <a:schemeClr val="accent1"/>
                </a:solidFill>
                <a:latin typeface="Arial" panose="020B0604020202020204" pitchFamily="34" charset="0"/>
                <a:cs typeface="Arial" panose="020B0604020202020204" pitchFamily="34" charset="0"/>
              </a:rPr>
              <a:t>Coby, Kindergarten</a:t>
            </a:r>
            <a:endParaRPr lang="en-AU" dirty="0">
              <a:ln w="0"/>
              <a:solidFill>
                <a:schemeClr val="accent1"/>
              </a:solidFill>
              <a:latin typeface="Arial" panose="020B0604020202020204" pitchFamily="34" charset="0"/>
              <a:cs typeface="Arial" panose="020B0604020202020204" pitchFamily="34" charset="0"/>
            </a:endParaRPr>
          </a:p>
          <a:p>
            <a:pPr algn="ctr"/>
            <a:endParaRPr lang="en-AU" sz="2000" dirty="0">
              <a:ln w="0"/>
              <a:latin typeface="Arial" panose="020B0604020202020204" pitchFamily="34" charset="0"/>
              <a:cs typeface="Arial" panose="020B0604020202020204" pitchFamily="34" charset="0"/>
            </a:endParaRPr>
          </a:p>
          <a:p>
            <a:pPr algn="ctr"/>
            <a:endParaRPr lang="en-AU" sz="2000" dirty="0">
              <a:ln w="0"/>
              <a:solidFill>
                <a:schemeClr val="accent6"/>
              </a:solidFill>
              <a:latin typeface="Arial" panose="020B0604020202020204" pitchFamily="34" charset="0"/>
              <a:cs typeface="Arial" panose="020B0604020202020204" pitchFamily="34" charset="0"/>
            </a:endParaRPr>
          </a:p>
          <a:p>
            <a:r>
              <a:rPr lang="en-AU" sz="2000" dirty="0">
                <a:solidFill>
                  <a:schemeClr val="accent6"/>
                </a:solidFill>
                <a:latin typeface="Arial" panose="020B0604020202020204" pitchFamily="34" charset="0"/>
                <a:cs typeface="Arial" panose="020B0604020202020204" pitchFamily="34" charset="0"/>
              </a:rPr>
              <a:t>Makerspaces foster </a:t>
            </a:r>
            <a:r>
              <a:rPr lang="en-AU" sz="2000" b="1" dirty="0">
                <a:solidFill>
                  <a:schemeClr val="accent6"/>
                </a:solidFill>
                <a:latin typeface="Arial" panose="020B0604020202020204" pitchFamily="34" charset="0"/>
                <a:cs typeface="Arial" panose="020B0604020202020204" pitchFamily="34" charset="0"/>
              </a:rPr>
              <a:t>authentic learning </a:t>
            </a:r>
            <a:r>
              <a:rPr lang="en-AU" sz="2000" dirty="0">
                <a:solidFill>
                  <a:schemeClr val="accent6"/>
                </a:solidFill>
                <a:latin typeface="Arial" panose="020B0604020202020204" pitchFamily="34" charset="0"/>
                <a:cs typeface="Arial" panose="020B0604020202020204" pitchFamily="34" charset="0"/>
              </a:rPr>
              <a:t>through practical, real-world applications.</a:t>
            </a:r>
            <a:endParaRPr lang="el-GR" sz="2000" dirty="0">
              <a:solidFill>
                <a:schemeClr val="accent6"/>
              </a:solidFill>
              <a:latin typeface="Arial" panose="020B0604020202020204" pitchFamily="34" charset="0"/>
              <a:cs typeface="Arial" panose="020B0604020202020204" pitchFamily="34" charset="0"/>
            </a:endParaRPr>
          </a:p>
          <a:p>
            <a:pPr algn="ctr"/>
            <a:endParaRPr lang="en-AU" sz="2000" i="1" dirty="0">
              <a:solidFill>
                <a:schemeClr val="accent6"/>
              </a:solidFill>
              <a:latin typeface="Arial" panose="020B0604020202020204" pitchFamily="34" charset="0"/>
              <a:cs typeface="Arial" panose="020B0604020202020204" pitchFamily="34" charset="0"/>
            </a:endParaRPr>
          </a:p>
          <a:p>
            <a:pPr algn="ctr"/>
            <a:r>
              <a:rPr lang="en-AU" sz="2000" i="1" dirty="0">
                <a:ln w="0"/>
                <a:solidFill>
                  <a:schemeClr val="accent3"/>
                </a:solidFill>
                <a:latin typeface="Arial" panose="020B0604020202020204" pitchFamily="34" charset="0"/>
                <a:cs typeface="Arial" panose="020B0604020202020204" pitchFamily="34" charset="0"/>
              </a:rPr>
              <a:t>“</a:t>
            </a:r>
            <a:r>
              <a:rPr lang="en-US" sz="2000" i="1" dirty="0">
                <a:ln w="0"/>
                <a:solidFill>
                  <a:schemeClr val="accent3"/>
                </a:solidFill>
                <a:latin typeface="Arial" panose="020B0604020202020204" pitchFamily="34" charset="0"/>
                <a:cs typeface="Arial" panose="020B0604020202020204" pitchFamily="34" charset="0"/>
              </a:rPr>
              <a:t>we can design clothes… and we can ask people, ‘do you like these </a:t>
            </a:r>
            <a:r>
              <a:rPr lang="en-US" sz="2000" i="1" dirty="0" err="1">
                <a:ln w="0"/>
                <a:solidFill>
                  <a:schemeClr val="accent3"/>
                </a:solidFill>
                <a:latin typeface="Arial" panose="020B0604020202020204" pitchFamily="34" charset="0"/>
                <a:cs typeface="Arial" panose="020B0604020202020204" pitchFamily="34" charset="0"/>
              </a:rPr>
              <a:t>coloured</a:t>
            </a:r>
            <a:r>
              <a:rPr lang="en-US" sz="2000" i="1" dirty="0">
                <a:ln w="0"/>
                <a:solidFill>
                  <a:schemeClr val="accent3"/>
                </a:solidFill>
                <a:latin typeface="Arial" panose="020B0604020202020204" pitchFamily="34" charset="0"/>
                <a:cs typeface="Arial" panose="020B0604020202020204" pitchFamily="34" charset="0"/>
              </a:rPr>
              <a:t> clothes?’, and if they say yes, we can make the clothes. We can give them some choices, and we make them. Then we can give them some choices by painting them…</a:t>
            </a:r>
            <a:r>
              <a:rPr lang="en-AU" sz="2000" i="1" dirty="0">
                <a:ln w="0"/>
                <a:solidFill>
                  <a:schemeClr val="accent3"/>
                </a:solidFill>
                <a:latin typeface="Arial" panose="020B0604020202020204" pitchFamily="34" charset="0"/>
                <a:cs typeface="Arial" panose="020B0604020202020204" pitchFamily="34" charset="0"/>
              </a:rPr>
              <a:t>” </a:t>
            </a:r>
            <a:r>
              <a:rPr lang="en-AU" sz="1600" dirty="0">
                <a:ln w="0"/>
                <a:solidFill>
                  <a:schemeClr val="accent3"/>
                </a:solidFill>
                <a:latin typeface="Arial" panose="020B0604020202020204" pitchFamily="34" charset="0"/>
                <a:cs typeface="Arial" panose="020B0604020202020204" pitchFamily="34" charset="0"/>
              </a:rPr>
              <a:t>Denise, Year 1</a:t>
            </a:r>
          </a:p>
          <a:p>
            <a:endParaRPr lang="en-AU" sz="2000" dirty="0">
              <a:ln w="0"/>
              <a:solidFill>
                <a:schemeClr val="tx2"/>
              </a:solidFill>
              <a:latin typeface="Arial" panose="020B0604020202020204" pitchFamily="34" charset="0"/>
              <a:cs typeface="Arial" panose="020B0604020202020204" pitchFamily="34" charset="0"/>
            </a:endParaRPr>
          </a:p>
          <a:p>
            <a:r>
              <a:rPr lang="en-AU" sz="2000" dirty="0">
                <a:solidFill>
                  <a:schemeClr val="tx2"/>
                </a:solidFill>
                <a:latin typeface="Arial" panose="020B0604020202020204" pitchFamily="34" charset="0"/>
                <a:cs typeface="Arial" panose="020B0604020202020204" pitchFamily="34" charset="0"/>
              </a:rPr>
              <a:t>Makerspace activities challenge students to learn </a:t>
            </a:r>
            <a:r>
              <a:rPr lang="en-AU" sz="2000" b="1" dirty="0">
                <a:solidFill>
                  <a:schemeClr val="tx2"/>
                </a:solidFill>
                <a:latin typeface="Arial" panose="020B0604020202020204" pitchFamily="34" charset="0"/>
                <a:cs typeface="Arial" panose="020B0604020202020204" pitchFamily="34" charset="0"/>
              </a:rPr>
              <a:t>mathematical concepts </a:t>
            </a:r>
            <a:r>
              <a:rPr lang="en-AU" sz="2000" dirty="0">
                <a:solidFill>
                  <a:schemeClr val="tx2"/>
                </a:solidFill>
                <a:latin typeface="Arial" panose="020B0604020202020204" pitchFamily="34" charset="0"/>
                <a:cs typeface="Arial" panose="020B0604020202020204" pitchFamily="34" charset="0"/>
              </a:rPr>
              <a:t>relating to size, shape, proportion and transformation.</a:t>
            </a:r>
            <a:br>
              <a:rPr lang="el-GR" sz="2000" dirty="0">
                <a:solidFill>
                  <a:schemeClr val="tx2"/>
                </a:solidFill>
                <a:latin typeface="Arial" panose="020B0604020202020204" pitchFamily="34" charset="0"/>
                <a:cs typeface="Arial" panose="020B0604020202020204" pitchFamily="34" charset="0"/>
              </a:rPr>
            </a:br>
            <a:endParaRPr lang="en-AU" sz="2000" i="1" dirty="0">
              <a:solidFill>
                <a:schemeClr val="tx2"/>
              </a:solidFill>
              <a:latin typeface="Arial" panose="020B0604020202020204" pitchFamily="34" charset="0"/>
              <a:cs typeface="Arial" panose="020B0604020202020204" pitchFamily="34" charset="0"/>
            </a:endParaRPr>
          </a:p>
          <a:p>
            <a:pPr algn="ctr"/>
            <a:r>
              <a:rPr lang="en-AU" sz="2000" i="1" dirty="0">
                <a:ln w="0"/>
                <a:latin typeface="Arial" panose="020B0604020202020204" pitchFamily="34" charset="0"/>
                <a:cs typeface="Arial" panose="020B0604020202020204" pitchFamily="34" charset="0"/>
              </a:rPr>
              <a:t>‘’when we build it, and then we print it out… sometimes it will be giant and sometimes it will be small, so we don’t know whether it will be small or big</a:t>
            </a:r>
            <a:r>
              <a:rPr lang="en-AU" sz="2000" dirty="0">
                <a:ln w="0"/>
                <a:latin typeface="Arial" panose="020B0604020202020204" pitchFamily="34" charset="0"/>
                <a:cs typeface="Arial" panose="020B0604020202020204" pitchFamily="34" charset="0"/>
              </a:rPr>
              <a:t>”</a:t>
            </a:r>
            <a:r>
              <a:rPr lang="el-GR" sz="2000" dirty="0">
                <a:ln w="0"/>
                <a:latin typeface="Arial" panose="020B0604020202020204" pitchFamily="34" charset="0"/>
                <a:cs typeface="Arial" panose="020B0604020202020204" pitchFamily="34" charset="0"/>
              </a:rPr>
              <a:t>  </a:t>
            </a:r>
            <a:r>
              <a:rPr lang="en-AU" dirty="0">
                <a:ln w="0"/>
                <a:latin typeface="Arial" panose="020B0604020202020204" pitchFamily="34" charset="0"/>
                <a:cs typeface="Arial" panose="020B0604020202020204" pitchFamily="34" charset="0"/>
              </a:rPr>
              <a:t>Damien, Year 2 </a:t>
            </a:r>
          </a:p>
        </p:txBody>
      </p:sp>
    </p:spTree>
    <p:extLst>
      <p:ext uri="{BB962C8B-B14F-4D97-AF65-F5344CB8AC3E}">
        <p14:creationId xmlns:p14="http://schemas.microsoft.com/office/powerpoint/2010/main" val="227416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61" y="0"/>
            <a:ext cx="10608733" cy="919239"/>
          </a:xfrm>
        </p:spPr>
        <p:txBody>
          <a:bodyPr wrap="square">
            <a:normAutofit/>
          </a:bodyPr>
          <a:lstStyle/>
          <a:p>
            <a:r>
              <a:rPr lang="en-AU" sz="2800" dirty="0">
                <a:latin typeface="Arial Black" panose="020B0A04020102020204" pitchFamily="34" charset="0"/>
              </a:rPr>
              <a:t>Children’s Perceptions of Learning: Challenges</a:t>
            </a:r>
          </a:p>
        </p:txBody>
      </p:sp>
      <p:sp>
        <p:nvSpPr>
          <p:cNvPr id="3" name="Slide Number Placeholder 2"/>
          <p:cNvSpPr>
            <a:spLocks noGrp="1"/>
          </p:cNvSpPr>
          <p:nvPr>
            <p:ph type="sldNum" sz="quarter" idx="10"/>
          </p:nvPr>
        </p:nvSpPr>
        <p:spPr/>
        <p:txBody>
          <a:bodyPr/>
          <a:lstStyle/>
          <a:p>
            <a:r>
              <a:rPr lang="en-US"/>
              <a:t>Slide </a:t>
            </a:r>
            <a:fld id="{D263D112-7C89-384D-B4FC-664FC949D667}" type="slidenum">
              <a:rPr lang="en-US" smtClean="0"/>
              <a:pPr/>
              <a:t>12</a:t>
            </a:fld>
            <a:endParaRPr lang="en-US" dirty="0"/>
          </a:p>
        </p:txBody>
      </p:sp>
      <p:sp>
        <p:nvSpPr>
          <p:cNvPr id="31" name="Text Placeholder 30"/>
          <p:cNvSpPr>
            <a:spLocks noGrp="1"/>
          </p:cNvSpPr>
          <p:nvPr>
            <p:ph type="body" sz="quarter" idx="16"/>
          </p:nvPr>
        </p:nvSpPr>
        <p:spPr>
          <a:xfrm>
            <a:off x="8426600" y="830349"/>
            <a:ext cx="3304117" cy="1362065"/>
          </a:xfrm>
        </p:spPr>
        <p:txBody>
          <a:bodyPr vert="horz" wrap="square" lIns="91440" tIns="45720" rIns="91440" bIns="45720" rtlCol="0">
            <a:normAutofit lnSpcReduction="10000"/>
          </a:bodyPr>
          <a:lstStyle/>
          <a:p>
            <a:pPr marL="0" indent="0">
              <a:buNone/>
            </a:pPr>
            <a:r>
              <a:rPr lang="en-AU" sz="2400" dirty="0">
                <a:solidFill>
                  <a:schemeClr val="tx1"/>
                </a:solidFill>
                <a:latin typeface="Arial" panose="020B0604020202020204" pitchFamily="34" charset="0"/>
                <a:cs typeface="Arial" panose="020B0604020202020204" pitchFamily="34" charset="0"/>
              </a:rPr>
              <a:t>Children make connections between the making process and </a:t>
            </a:r>
            <a:r>
              <a:rPr lang="en-AU" sz="2400" b="1" dirty="0">
                <a:solidFill>
                  <a:schemeClr val="tx1"/>
                </a:solidFill>
                <a:latin typeface="Arial" panose="020B0604020202020204" pitchFamily="34" charset="0"/>
                <a:cs typeface="Arial" panose="020B0604020202020204" pitchFamily="34" charset="0"/>
              </a:rPr>
              <a:t>subject content</a:t>
            </a:r>
            <a:r>
              <a:rPr lang="en-AU" sz="2400" dirty="0">
                <a:solidFill>
                  <a:schemeClr val="tx1"/>
                </a:solidFill>
                <a:latin typeface="Arial" panose="020B0604020202020204" pitchFamily="34" charset="0"/>
                <a:cs typeface="Arial" panose="020B0604020202020204" pitchFamily="34" charset="0"/>
              </a:rPr>
              <a:t>.</a:t>
            </a:r>
          </a:p>
        </p:txBody>
      </p:sp>
      <p:sp>
        <p:nvSpPr>
          <p:cNvPr id="32" name="Text Placeholder 31"/>
          <p:cNvSpPr>
            <a:spLocks noGrp="1"/>
          </p:cNvSpPr>
          <p:nvPr>
            <p:ph type="body" sz="quarter" idx="17"/>
          </p:nvPr>
        </p:nvSpPr>
        <p:spPr>
          <a:xfrm>
            <a:off x="237206" y="1197174"/>
            <a:ext cx="3590562" cy="1362065"/>
          </a:xfrm>
        </p:spPr>
        <p:txBody>
          <a:bodyPr>
            <a:normAutofit/>
          </a:bodyPr>
          <a:lstStyle/>
          <a:p>
            <a:pPr marL="0" indent="0">
              <a:buNone/>
            </a:pPr>
            <a:r>
              <a:rPr lang="en-AU" sz="2400" dirty="0">
                <a:solidFill>
                  <a:srgbClr val="002060"/>
                </a:solidFill>
                <a:latin typeface="Arial" panose="020B0604020202020204" pitchFamily="34" charset="0"/>
                <a:cs typeface="Arial" panose="020B0604020202020204" pitchFamily="34" charset="0"/>
              </a:rPr>
              <a:t>Children are able to reflect on their abilities</a:t>
            </a:r>
          </a:p>
        </p:txBody>
      </p:sp>
      <p:sp>
        <p:nvSpPr>
          <p:cNvPr id="33" name="Text Placeholder 32"/>
          <p:cNvSpPr>
            <a:spLocks noGrp="1"/>
          </p:cNvSpPr>
          <p:nvPr>
            <p:ph type="body" sz="quarter" idx="18"/>
          </p:nvPr>
        </p:nvSpPr>
        <p:spPr>
          <a:xfrm>
            <a:off x="4289406" y="724308"/>
            <a:ext cx="3458446" cy="1153898"/>
          </a:xfrm>
        </p:spPr>
        <p:txBody>
          <a:bodyPr vert="horz" wrap="square" lIns="91440" tIns="45720" rIns="91440" bIns="45720" rtlCol="0">
            <a:normAutofit/>
          </a:bodyPr>
          <a:lstStyle/>
          <a:p>
            <a:pPr marL="0" indent="0">
              <a:buNone/>
            </a:pPr>
            <a:r>
              <a:rPr lang="en-AU" sz="2400" dirty="0">
                <a:solidFill>
                  <a:schemeClr val="accent6"/>
                </a:solidFill>
                <a:latin typeface="Arial" panose="020B0604020202020204" pitchFamily="34" charset="0"/>
                <a:cs typeface="Arial" panose="020B0604020202020204" pitchFamily="34" charset="0"/>
              </a:rPr>
              <a:t>Some objects and/or components </a:t>
            </a:r>
            <a:r>
              <a:rPr lang="en-AU" sz="2400" b="1" dirty="0">
                <a:solidFill>
                  <a:schemeClr val="accent6"/>
                </a:solidFill>
                <a:latin typeface="Arial" panose="020B0604020202020204" pitchFamily="34" charset="0"/>
                <a:cs typeface="Arial" panose="020B0604020202020204" pitchFamily="34" charset="0"/>
              </a:rPr>
              <a:t>can be difficult to design.</a:t>
            </a:r>
          </a:p>
        </p:txBody>
      </p:sp>
      <p:sp>
        <p:nvSpPr>
          <p:cNvPr id="38" name="TextBox 37"/>
          <p:cNvSpPr txBox="1"/>
          <p:nvPr/>
        </p:nvSpPr>
        <p:spPr>
          <a:xfrm>
            <a:off x="237205" y="2606632"/>
            <a:ext cx="3420000" cy="3888000"/>
          </a:xfrm>
          <a:prstGeom prst="rect">
            <a:avLst/>
          </a:prstGeom>
        </p:spPr>
        <p:txBody>
          <a:bodyPr vert="horz" wrap="square" lIns="91440" tIns="45720" rIns="91440" bIns="45720" rtlCol="0">
            <a:normAutofit/>
          </a:bodyPr>
          <a:lstStyle>
            <a:lvl1pPr marL="228600" indent="-228600">
              <a:lnSpc>
                <a:spcPct val="90000"/>
              </a:lnSpc>
              <a:spcBef>
                <a:spcPts val="1000"/>
              </a:spcBef>
              <a:buFont typeface="Arial" panose="020B0604020202020204" pitchFamily="34" charset="0"/>
              <a:buChar char="•"/>
              <a:defRPr sz="1400">
                <a:solidFill>
                  <a:srgbClr val="FF000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accent4"/>
                </a:solidFill>
              </a:defRPr>
            </a:lvl2pPr>
            <a:lvl3pPr marL="1143000" indent="-228600">
              <a:lnSpc>
                <a:spcPct val="90000"/>
              </a:lnSpc>
              <a:spcBef>
                <a:spcPts val="500"/>
              </a:spcBef>
              <a:buFont typeface="Arial" panose="020B0604020202020204" pitchFamily="34" charset="0"/>
              <a:buChar char="•"/>
              <a:defRPr sz="2000">
                <a:solidFill>
                  <a:schemeClr val="accent4"/>
                </a:solidFill>
              </a:defRPr>
            </a:lvl3pPr>
            <a:lvl4pPr marL="1600200" indent="-228600">
              <a:lnSpc>
                <a:spcPct val="90000"/>
              </a:lnSpc>
              <a:spcBef>
                <a:spcPts val="500"/>
              </a:spcBef>
              <a:buFont typeface="Arial" panose="020B0604020202020204" pitchFamily="34" charset="0"/>
              <a:buChar char="•"/>
              <a:defRPr>
                <a:solidFill>
                  <a:schemeClr val="accent4"/>
                </a:solidFill>
              </a:defRPr>
            </a:lvl4pPr>
            <a:lvl5pPr marL="2057400" indent="-228600">
              <a:lnSpc>
                <a:spcPct val="90000"/>
              </a:lnSpc>
              <a:spcBef>
                <a:spcPts val="500"/>
              </a:spcBef>
              <a:buFont typeface="Arial" panose="020B0604020202020204" pitchFamily="34" charset="0"/>
              <a:buChar char="•"/>
              <a:defRPr>
                <a:solidFill>
                  <a:schemeClr val="accent4"/>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en-AU" sz="2400" i="1" dirty="0">
                <a:solidFill>
                  <a:schemeClr val="accent1"/>
                </a:solidFill>
              </a:rPr>
              <a:t>“</a:t>
            </a:r>
            <a:r>
              <a:rPr lang="en-US" sz="2400" i="1" dirty="0">
                <a:solidFill>
                  <a:schemeClr val="accent1"/>
                </a:solidFill>
              </a:rPr>
              <a:t>My friend Sarah, she made a toy character and a cot. A little cot. I didn’t know how to make a cot, but my friend Sarah just made a cot. And I did, I wanted to, but I didn’t because I didn’t know how…”</a:t>
            </a:r>
            <a:endParaRPr lang="en-AU" sz="2400" i="1" dirty="0">
              <a:solidFill>
                <a:schemeClr val="accent1"/>
              </a:solidFill>
            </a:endParaRPr>
          </a:p>
          <a:p>
            <a:pPr marL="0" indent="0" algn="r">
              <a:buNone/>
            </a:pPr>
            <a:r>
              <a:rPr lang="en-AU" sz="1800" dirty="0">
                <a:solidFill>
                  <a:srgbClr val="002060"/>
                </a:solidFill>
              </a:rPr>
              <a:t>    Sandy, Kindergarten</a:t>
            </a:r>
          </a:p>
          <a:p>
            <a:endParaRPr lang="en-AU" sz="2400" dirty="0">
              <a:solidFill>
                <a:srgbClr val="002060"/>
              </a:solidFill>
            </a:endParaRPr>
          </a:p>
        </p:txBody>
      </p:sp>
      <p:sp>
        <p:nvSpPr>
          <p:cNvPr id="39" name="TextBox 38"/>
          <p:cNvSpPr txBox="1"/>
          <p:nvPr/>
        </p:nvSpPr>
        <p:spPr>
          <a:xfrm>
            <a:off x="4180193" y="2061632"/>
            <a:ext cx="3816000" cy="4140000"/>
          </a:xfrm>
          <a:prstGeom prst="rect">
            <a:avLst/>
          </a:prstGeom>
        </p:spPr>
        <p:txBody>
          <a:bodyPr vert="horz" wrap="square" lIns="91440" tIns="45720" rIns="91440" bIns="45720" rtlCol="0">
            <a:normAutofit/>
          </a:bodyPr>
          <a:lstStyle>
            <a:lvl1pPr marL="228600" indent="-228600">
              <a:lnSpc>
                <a:spcPct val="90000"/>
              </a:lnSpc>
              <a:spcBef>
                <a:spcPts val="1000"/>
              </a:spcBef>
              <a:buFont typeface="Arial" panose="020B0604020202020204" pitchFamily="34" charset="0"/>
              <a:buChar char="•"/>
              <a:defRPr sz="1400">
                <a:solidFill>
                  <a:srgbClr val="FF000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accent4"/>
                </a:solidFill>
              </a:defRPr>
            </a:lvl2pPr>
            <a:lvl3pPr marL="1143000" indent="-228600">
              <a:lnSpc>
                <a:spcPct val="90000"/>
              </a:lnSpc>
              <a:spcBef>
                <a:spcPts val="500"/>
              </a:spcBef>
              <a:buFont typeface="Arial" panose="020B0604020202020204" pitchFamily="34" charset="0"/>
              <a:buChar char="•"/>
              <a:defRPr sz="2000">
                <a:solidFill>
                  <a:schemeClr val="accent4"/>
                </a:solidFill>
              </a:defRPr>
            </a:lvl3pPr>
            <a:lvl4pPr marL="1600200" indent="-228600">
              <a:lnSpc>
                <a:spcPct val="90000"/>
              </a:lnSpc>
              <a:spcBef>
                <a:spcPts val="500"/>
              </a:spcBef>
              <a:buFont typeface="Arial" panose="020B0604020202020204" pitchFamily="34" charset="0"/>
              <a:buChar char="•"/>
              <a:defRPr>
                <a:solidFill>
                  <a:schemeClr val="accent4"/>
                </a:solidFill>
              </a:defRPr>
            </a:lvl4pPr>
            <a:lvl5pPr marL="2057400" indent="-228600">
              <a:lnSpc>
                <a:spcPct val="90000"/>
              </a:lnSpc>
              <a:spcBef>
                <a:spcPts val="500"/>
              </a:spcBef>
              <a:buFont typeface="Arial" panose="020B0604020202020204" pitchFamily="34" charset="0"/>
              <a:buChar char="•"/>
              <a:defRPr>
                <a:solidFill>
                  <a:schemeClr val="accent4"/>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en-AU" sz="2400" i="1" dirty="0">
                <a:solidFill>
                  <a:schemeClr val="accent6"/>
                </a:solidFill>
              </a:rPr>
              <a:t>“…</a:t>
            </a:r>
            <a:r>
              <a:rPr lang="en-US" sz="2400" i="1" dirty="0">
                <a:solidFill>
                  <a:schemeClr val="accent6"/>
                </a:solidFill>
              </a:rPr>
              <a:t>and this was very hard because you can’t put, sometimes you can’t put the head, and then it comes a little thing over here. Like this, the little thing over here. And for the nose it’s a bit hard because you can’t make it so short.</a:t>
            </a:r>
            <a:r>
              <a:rPr lang="en-AU" sz="2400" i="1" dirty="0">
                <a:solidFill>
                  <a:schemeClr val="accent6"/>
                </a:solidFill>
              </a:rPr>
              <a:t>”</a:t>
            </a:r>
          </a:p>
          <a:p>
            <a:pPr marL="0" indent="0" algn="r">
              <a:buNone/>
            </a:pPr>
            <a:r>
              <a:rPr lang="en-AU" sz="2400" dirty="0">
                <a:solidFill>
                  <a:schemeClr val="accent6"/>
                </a:solidFill>
              </a:rPr>
              <a:t>               </a:t>
            </a:r>
            <a:r>
              <a:rPr lang="en-AU" sz="1800" dirty="0">
                <a:solidFill>
                  <a:schemeClr val="accent6"/>
                </a:solidFill>
              </a:rPr>
              <a:t>Macie, Year 1 </a:t>
            </a:r>
          </a:p>
          <a:p>
            <a:endParaRPr lang="en-AU" sz="2400" dirty="0">
              <a:solidFill>
                <a:schemeClr val="accent6"/>
              </a:solidFill>
            </a:endParaRPr>
          </a:p>
        </p:txBody>
      </p:sp>
      <p:sp>
        <p:nvSpPr>
          <p:cNvPr id="14" name="TextBox 13">
            <a:extLst>
              <a:ext uri="{FF2B5EF4-FFF2-40B4-BE49-F238E27FC236}">
                <a16:creationId xmlns:a16="http://schemas.microsoft.com/office/drawing/2014/main" id="{1D7A1364-DEA3-4FD0-9889-7CDBAD81E539}"/>
              </a:ext>
            </a:extLst>
          </p:cNvPr>
          <p:cNvSpPr txBox="1"/>
          <p:nvPr/>
        </p:nvSpPr>
        <p:spPr>
          <a:xfrm>
            <a:off x="8426599" y="2696723"/>
            <a:ext cx="3492000" cy="3996000"/>
          </a:xfrm>
          <a:prstGeom prst="rect">
            <a:avLst/>
          </a:prstGeom>
        </p:spPr>
        <p:txBody>
          <a:bodyPr vert="horz" wrap="square" lIns="91440" tIns="45720" rIns="91440" bIns="45720" rtlCol="0">
            <a:normAutofit/>
          </a:bodyPr>
          <a:lstStyle>
            <a:lvl1pPr marL="228600" indent="-228600">
              <a:lnSpc>
                <a:spcPct val="90000"/>
              </a:lnSpc>
              <a:spcBef>
                <a:spcPts val="1000"/>
              </a:spcBef>
              <a:buFont typeface="Arial" panose="020B0604020202020204" pitchFamily="34" charset="0"/>
              <a:buChar char="•"/>
              <a:defRPr sz="1400">
                <a:solidFill>
                  <a:srgbClr val="FF000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accent4"/>
                </a:solidFill>
              </a:defRPr>
            </a:lvl2pPr>
            <a:lvl3pPr marL="1143000" indent="-228600">
              <a:lnSpc>
                <a:spcPct val="90000"/>
              </a:lnSpc>
              <a:spcBef>
                <a:spcPts val="500"/>
              </a:spcBef>
              <a:buFont typeface="Arial" panose="020B0604020202020204" pitchFamily="34" charset="0"/>
              <a:buChar char="•"/>
              <a:defRPr sz="2000">
                <a:solidFill>
                  <a:schemeClr val="accent4"/>
                </a:solidFill>
              </a:defRPr>
            </a:lvl3pPr>
            <a:lvl4pPr marL="1600200" indent="-228600">
              <a:lnSpc>
                <a:spcPct val="90000"/>
              </a:lnSpc>
              <a:spcBef>
                <a:spcPts val="500"/>
              </a:spcBef>
              <a:buFont typeface="Arial" panose="020B0604020202020204" pitchFamily="34" charset="0"/>
              <a:buChar char="•"/>
              <a:defRPr>
                <a:solidFill>
                  <a:schemeClr val="accent4"/>
                </a:solidFill>
              </a:defRPr>
            </a:lvl4pPr>
            <a:lvl5pPr marL="2057400" indent="-228600">
              <a:lnSpc>
                <a:spcPct val="90000"/>
              </a:lnSpc>
              <a:spcBef>
                <a:spcPts val="500"/>
              </a:spcBef>
              <a:buFont typeface="Arial" panose="020B0604020202020204" pitchFamily="34" charset="0"/>
              <a:buChar char="•"/>
              <a:defRPr>
                <a:solidFill>
                  <a:schemeClr val="accent4"/>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en-AU" sz="2400" i="1" dirty="0">
                <a:solidFill>
                  <a:schemeClr val="bg2"/>
                </a:solidFill>
              </a:rPr>
              <a:t>“I want </a:t>
            </a:r>
            <a:r>
              <a:rPr lang="en-US" sz="2400" i="1" dirty="0">
                <a:solidFill>
                  <a:schemeClr val="bg2"/>
                </a:solidFill>
              </a:rPr>
              <a:t>Makers Empire to be more creative. But we don’t really use it to do like </a:t>
            </a:r>
            <a:r>
              <a:rPr lang="en-US" sz="2400" i="1" dirty="0" err="1">
                <a:solidFill>
                  <a:schemeClr val="bg2"/>
                </a:solidFill>
              </a:rPr>
              <a:t>Maths</a:t>
            </a:r>
            <a:r>
              <a:rPr lang="en-US" sz="2400" i="1" dirty="0">
                <a:solidFill>
                  <a:schemeClr val="bg2"/>
                </a:solidFill>
              </a:rPr>
              <a:t>, because it doesn’t really have anything… but sometimes it does, because there’s typing</a:t>
            </a:r>
            <a:r>
              <a:rPr lang="en-US" sz="2400" dirty="0">
                <a:solidFill>
                  <a:schemeClr val="bg2"/>
                </a:solidFill>
              </a:rPr>
              <a:t>.</a:t>
            </a:r>
            <a:r>
              <a:rPr lang="en-AU" sz="2400" dirty="0">
                <a:solidFill>
                  <a:schemeClr val="bg2"/>
                </a:solidFill>
              </a:rPr>
              <a:t>”</a:t>
            </a:r>
          </a:p>
          <a:p>
            <a:pPr marL="0" indent="0">
              <a:buNone/>
            </a:pPr>
            <a:r>
              <a:rPr lang="en-AU" sz="2400" dirty="0">
                <a:solidFill>
                  <a:schemeClr val="bg2"/>
                </a:solidFill>
              </a:rPr>
              <a:t>               </a:t>
            </a:r>
            <a:r>
              <a:rPr lang="en-AU" sz="1800" dirty="0">
                <a:solidFill>
                  <a:schemeClr val="bg2"/>
                </a:solidFill>
              </a:rPr>
              <a:t>Charlotte</a:t>
            </a:r>
            <a:r>
              <a:rPr lang="en-AU" sz="2400" dirty="0">
                <a:solidFill>
                  <a:schemeClr val="bg2"/>
                </a:solidFill>
              </a:rPr>
              <a:t>, </a:t>
            </a:r>
            <a:r>
              <a:rPr lang="en-AU" sz="1800" dirty="0">
                <a:solidFill>
                  <a:schemeClr val="bg2"/>
                </a:solidFill>
              </a:rPr>
              <a:t>Year 2</a:t>
            </a:r>
          </a:p>
        </p:txBody>
      </p:sp>
    </p:spTree>
    <p:extLst>
      <p:ext uri="{BB962C8B-B14F-4D97-AF65-F5344CB8AC3E}">
        <p14:creationId xmlns:p14="http://schemas.microsoft.com/office/powerpoint/2010/main" val="248672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67F2DE-1DC0-4F05-AFEF-F58AA8EB5EA9}"/>
              </a:ext>
            </a:extLst>
          </p:cNvPr>
          <p:cNvSpPr>
            <a:spLocks noGrp="1"/>
          </p:cNvSpPr>
          <p:nvPr>
            <p:ph type="title"/>
          </p:nvPr>
        </p:nvSpPr>
        <p:spPr>
          <a:xfrm>
            <a:off x="152400" y="24562"/>
            <a:ext cx="10515600" cy="1325563"/>
          </a:xfrm>
        </p:spPr>
        <p:txBody>
          <a:bodyPr/>
          <a:lstStyle/>
          <a:p>
            <a:r>
              <a:rPr lang="en-US" dirty="0">
                <a:latin typeface="Arial Black" panose="020B0A04020102020204" pitchFamily="34" charset="0"/>
              </a:rPr>
              <a:t>Discussion:</a:t>
            </a:r>
            <a:endParaRPr lang="en-AU" dirty="0">
              <a:latin typeface="Arial Black" panose="020B0A04020102020204" pitchFamily="34" charset="0"/>
            </a:endParaRPr>
          </a:p>
        </p:txBody>
      </p:sp>
      <p:sp>
        <p:nvSpPr>
          <p:cNvPr id="7" name="Content Placeholder 6">
            <a:extLst>
              <a:ext uri="{FF2B5EF4-FFF2-40B4-BE49-F238E27FC236}">
                <a16:creationId xmlns:a16="http://schemas.microsoft.com/office/drawing/2014/main" id="{A16AB5D5-27E2-4585-BC09-7C619B594C32}"/>
              </a:ext>
            </a:extLst>
          </p:cNvPr>
          <p:cNvSpPr>
            <a:spLocks noGrp="1"/>
          </p:cNvSpPr>
          <p:nvPr>
            <p:ph sz="quarter" idx="13"/>
          </p:nvPr>
        </p:nvSpPr>
        <p:spPr>
          <a:xfrm>
            <a:off x="258408" y="1569281"/>
            <a:ext cx="11720941" cy="4601375"/>
          </a:xfrm>
        </p:spPr>
        <p:txBody>
          <a:bodyPr>
            <a:normAutofit lnSpcReduction="10000"/>
          </a:bodyPr>
          <a:lstStyle/>
          <a:p>
            <a:pPr marL="380990" indent="-380990"/>
            <a:r>
              <a:rPr lang="en-US" sz="3200" dirty="0">
                <a:latin typeface="Arial" panose="020B0604020202020204" pitchFamily="34" charset="0"/>
                <a:cs typeface="Arial" panose="020B0604020202020204" pitchFamily="34" charset="0"/>
              </a:rPr>
              <a:t>In all of the classes: positive learning outcomes and learner engagement;</a:t>
            </a:r>
          </a:p>
          <a:p>
            <a:pPr marL="380990" indent="-380990"/>
            <a:r>
              <a:rPr lang="en-US" sz="3200" dirty="0">
                <a:latin typeface="Arial" panose="020B0604020202020204" pitchFamily="34" charset="0"/>
                <a:cs typeface="Arial" panose="020B0604020202020204" pitchFamily="34" charset="0"/>
              </a:rPr>
              <a:t>242 students (97%): desire for 3D design and printing modules in future; </a:t>
            </a:r>
          </a:p>
          <a:p>
            <a:pPr marL="380990" indent="-380990"/>
            <a:r>
              <a:rPr lang="en-US" sz="3200" dirty="0">
                <a:latin typeface="Arial" panose="020B0604020202020204" pitchFamily="34" charset="0"/>
                <a:cs typeface="Arial" panose="020B0604020202020204" pitchFamily="34" charset="0"/>
              </a:rPr>
              <a:t>Evidence of critical and design thinking, creativity, problem-solving and authentic learning;</a:t>
            </a:r>
          </a:p>
          <a:p>
            <a:pPr marL="380990" indent="-380990"/>
            <a:r>
              <a:rPr lang="en-US" sz="3200" dirty="0">
                <a:latin typeface="Arial" panose="020B0604020202020204" pitchFamily="34" charset="0"/>
                <a:cs typeface="Arial" panose="020B0604020202020204" pitchFamily="34" charset="0"/>
              </a:rPr>
              <a:t>Offline and online activities used to develop capabilities; and</a:t>
            </a:r>
          </a:p>
          <a:p>
            <a:pPr marL="380990" indent="-380990"/>
            <a:r>
              <a:rPr lang="en-US" sz="3200" dirty="0">
                <a:latin typeface="Arial" panose="020B0604020202020204" pitchFamily="34" charset="0"/>
                <a:cs typeface="Arial" panose="020B0604020202020204" pitchFamily="34" charset="0"/>
              </a:rPr>
              <a:t>Learner autonomy was more common in lessons that </a:t>
            </a:r>
            <a:r>
              <a:rPr lang="en-US" sz="3200" dirty="0" err="1">
                <a:latin typeface="Arial" panose="020B0604020202020204" pitchFamily="34" charset="0"/>
                <a:cs typeface="Arial" panose="020B0604020202020204" pitchFamily="34" charset="0"/>
              </a:rPr>
              <a:t>utilised</a:t>
            </a:r>
            <a:r>
              <a:rPr lang="en-US" sz="3200" dirty="0">
                <a:latin typeface="Arial" panose="020B0604020202020204" pitchFamily="34" charset="0"/>
                <a:cs typeface="Arial" panose="020B0604020202020204" pitchFamily="34" charset="0"/>
              </a:rPr>
              <a:t> open-ended inquiry, while authentic learning often hinged on the problem that the teacher posed.</a:t>
            </a:r>
          </a:p>
        </p:txBody>
      </p:sp>
    </p:spTree>
    <p:extLst>
      <p:ext uri="{BB962C8B-B14F-4D97-AF65-F5344CB8AC3E}">
        <p14:creationId xmlns:p14="http://schemas.microsoft.com/office/powerpoint/2010/main" val="425670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160A-CFB8-4918-8D2B-62CF20796C3C}"/>
              </a:ext>
            </a:extLst>
          </p:cNvPr>
          <p:cNvSpPr>
            <a:spLocks noGrp="1"/>
          </p:cNvSpPr>
          <p:nvPr>
            <p:ph type="title"/>
          </p:nvPr>
        </p:nvSpPr>
        <p:spPr>
          <a:xfrm>
            <a:off x="289560" y="108242"/>
            <a:ext cx="10515600" cy="1325563"/>
          </a:xfrm>
        </p:spPr>
        <p:txBody>
          <a:bodyPr/>
          <a:lstStyle/>
          <a:p>
            <a:r>
              <a:rPr lang="en-US" dirty="0">
                <a:latin typeface="Arial Black" panose="020B0A04020102020204" pitchFamily="34" charset="0"/>
              </a:rPr>
              <a:t>Conclusion</a:t>
            </a:r>
            <a:endParaRPr lang="en-AU"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id="{7AF6B34C-29F7-44F3-B587-A1D76A54D2F0}"/>
              </a:ext>
            </a:extLst>
          </p:cNvPr>
          <p:cNvSpPr>
            <a:spLocks noGrp="1"/>
          </p:cNvSpPr>
          <p:nvPr>
            <p:ph type="sldNum" sz="quarter" idx="10"/>
          </p:nvPr>
        </p:nvSpPr>
        <p:spPr/>
        <p:txBody>
          <a:bodyPr/>
          <a:lstStyle/>
          <a:p>
            <a:r>
              <a:rPr lang="en-US"/>
              <a:t>Slide </a:t>
            </a:r>
            <a:fld id="{D263D112-7C89-384D-B4FC-664FC949D667}" type="slidenum">
              <a:rPr lang="en-US" smtClean="0"/>
              <a:pPr/>
              <a:t>14</a:t>
            </a:fld>
            <a:endParaRPr lang="en-US" dirty="0"/>
          </a:p>
        </p:txBody>
      </p:sp>
      <p:sp>
        <p:nvSpPr>
          <p:cNvPr id="4" name="Content Placeholder 3">
            <a:extLst>
              <a:ext uri="{FF2B5EF4-FFF2-40B4-BE49-F238E27FC236}">
                <a16:creationId xmlns:a16="http://schemas.microsoft.com/office/drawing/2014/main" id="{C1E81C63-B5AD-4A77-B786-198B6F3CD122}"/>
              </a:ext>
            </a:extLst>
          </p:cNvPr>
          <p:cNvSpPr>
            <a:spLocks noGrp="1"/>
          </p:cNvSpPr>
          <p:nvPr>
            <p:ph sz="quarter" idx="13"/>
          </p:nvPr>
        </p:nvSpPr>
        <p:spPr>
          <a:xfrm>
            <a:off x="289560" y="1027202"/>
            <a:ext cx="11739042" cy="5694275"/>
          </a:xfrm>
        </p:spPr>
        <p:txBody>
          <a:bodyPr wrap="square">
            <a:normAutofit/>
          </a:bodyPr>
          <a:lstStyle/>
          <a:p>
            <a:pPr marL="380990" indent="-380990" fontAlgn="base"/>
            <a:r>
              <a:rPr lang="en-US" dirty="0">
                <a:latin typeface="Arial" panose="020B0604020202020204" pitchFamily="34" charset="0"/>
                <a:cs typeface="Arial" panose="020B0604020202020204" pitchFamily="34" charset="0"/>
              </a:rPr>
              <a:t>Makerspaces hold enormous potential in the early years of education to develop creativity, problem solving, critical thinking, design thinking and inquiry capabilities, in ways that can promote learner engagement, collaboration, and autonomy;</a:t>
            </a:r>
          </a:p>
          <a:p>
            <a:pPr marL="380990" indent="-380990" fontAlgn="base"/>
            <a:r>
              <a:rPr lang="en-US" dirty="0">
                <a:latin typeface="Arial" panose="020B0604020202020204" pitchFamily="34" charset="0"/>
                <a:cs typeface="Arial" panose="020B0604020202020204" pitchFamily="34" charset="0"/>
              </a:rPr>
              <a:t>These approaches are consistent with the Early Childhood Philosophy and other eminent theories (e.g., Montessori, Reggio Emilia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a:t>
            </a:r>
          </a:p>
          <a:p>
            <a:pPr marL="380990" indent="-380990" fontAlgn="base"/>
            <a:r>
              <a:rPr lang="en-US" dirty="0">
                <a:latin typeface="Arial" panose="020B0604020202020204" pitchFamily="34" charset="0"/>
                <a:cs typeface="Arial" panose="020B0604020202020204" pitchFamily="34" charset="0"/>
              </a:rPr>
              <a:t>Young children are equally capable to successfully use software such as the </a:t>
            </a:r>
            <a:r>
              <a:rPr lang="en-US" i="1" dirty="0">
                <a:latin typeface="Arial" panose="020B0604020202020204" pitchFamily="34" charset="0"/>
                <a:cs typeface="Arial" panose="020B0604020202020204" pitchFamily="34" charset="0"/>
              </a:rPr>
              <a:t>Makers Empire </a:t>
            </a:r>
            <a:r>
              <a:rPr lang="en-US" dirty="0">
                <a:latin typeface="Arial" panose="020B0604020202020204" pitchFamily="34" charset="0"/>
                <a:cs typeface="Arial" panose="020B0604020202020204" pitchFamily="34" charset="0"/>
              </a:rPr>
              <a:t>3D design software to solve authentic problems, though there are a range of considerations that should be taken into account;</a:t>
            </a:r>
          </a:p>
          <a:p>
            <a:pPr marL="380990" indent="-380990" fontAlgn="base"/>
            <a:r>
              <a:rPr lang="en-US" dirty="0">
                <a:latin typeface="Arial" panose="020B0604020202020204" pitchFamily="34" charset="0"/>
                <a:cs typeface="Arial" panose="020B0604020202020204" pitchFamily="34" charset="0"/>
              </a:rPr>
              <a:t>The IDEO framework offers a useful framework for analysis but more work is necessary with young children.</a:t>
            </a:r>
          </a:p>
          <a:p>
            <a:pPr marL="0" indent="0">
              <a:buNone/>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1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23D4BE72-C4E9-4ED4-AAB9-651152BD8822}"/>
              </a:ext>
            </a:extLst>
          </p:cNvPr>
          <p:cNvSpPr>
            <a:spLocks noGrp="1"/>
          </p:cNvSpPr>
          <p:nvPr>
            <p:ph type="body" idx="13"/>
          </p:nvPr>
        </p:nvSpPr>
        <p:spPr>
          <a:xfrm>
            <a:off x="957451" y="1410026"/>
            <a:ext cx="10685260" cy="5560827"/>
          </a:xfrm>
        </p:spPr>
        <p:txBody>
          <a:bodyPr>
            <a:normAutofit/>
          </a:bodyPr>
          <a:lstStyle/>
          <a:p>
            <a:pPr marL="180000" indent="-144000" algn="l"/>
            <a:endParaRPr lang="en-AU" sz="1600" dirty="0">
              <a:solidFill>
                <a:schemeClr val="accent2">
                  <a:lumMod val="50000"/>
                </a:schemeClr>
              </a:solidFill>
              <a:latin typeface="Arial" panose="020B0604020202020204" pitchFamily="34" charset="0"/>
              <a:cs typeface="Arial" panose="020B0604020202020204" pitchFamily="34" charset="0"/>
            </a:endParaRPr>
          </a:p>
          <a:p>
            <a:pPr marL="180000" indent="-144000" algn="l"/>
            <a:r>
              <a:rPr lang="en-AU" sz="1600" dirty="0" err="1">
                <a:solidFill>
                  <a:schemeClr val="accent2">
                    <a:lumMod val="50000"/>
                  </a:schemeClr>
                </a:solidFill>
                <a:latin typeface="Arial" panose="020B0604020202020204" pitchFamily="34" charset="0"/>
                <a:cs typeface="Arial" panose="020B0604020202020204" pitchFamily="34" charset="0"/>
              </a:rPr>
              <a:t>Fierst</a:t>
            </a:r>
            <a:r>
              <a:rPr lang="en-AU" sz="1600" dirty="0">
                <a:solidFill>
                  <a:schemeClr val="accent2">
                    <a:lumMod val="50000"/>
                  </a:schemeClr>
                </a:solidFill>
                <a:latin typeface="Arial" panose="020B0604020202020204" pitchFamily="34" charset="0"/>
                <a:cs typeface="Arial" panose="020B0604020202020204" pitchFamily="34" charset="0"/>
              </a:rPr>
              <a:t>, K., </a:t>
            </a:r>
            <a:r>
              <a:rPr lang="en-AU" sz="1600" dirty="0" err="1">
                <a:solidFill>
                  <a:schemeClr val="accent2">
                    <a:lumMod val="50000"/>
                  </a:schemeClr>
                </a:solidFill>
                <a:latin typeface="Arial" panose="020B0604020202020204" pitchFamily="34" charset="0"/>
                <a:cs typeface="Arial" panose="020B0604020202020204" pitchFamily="34" charset="0"/>
              </a:rPr>
              <a:t>Diefenthaler</a:t>
            </a:r>
            <a:r>
              <a:rPr lang="en-AU" sz="1600" dirty="0">
                <a:solidFill>
                  <a:schemeClr val="accent2">
                    <a:lumMod val="50000"/>
                  </a:schemeClr>
                </a:solidFill>
                <a:latin typeface="Arial" panose="020B0604020202020204" pitchFamily="34" charset="0"/>
                <a:cs typeface="Arial" panose="020B0604020202020204" pitchFamily="34" charset="0"/>
              </a:rPr>
              <a:t>, A., &amp; </a:t>
            </a:r>
            <a:r>
              <a:rPr lang="en-AU" sz="1600" dirty="0" err="1">
                <a:solidFill>
                  <a:schemeClr val="accent2">
                    <a:lumMod val="50000"/>
                  </a:schemeClr>
                </a:solidFill>
                <a:latin typeface="Arial" panose="020B0604020202020204" pitchFamily="34" charset="0"/>
                <a:cs typeface="Arial" panose="020B0604020202020204" pitchFamily="34" charset="0"/>
              </a:rPr>
              <a:t>Diefenthaler</a:t>
            </a:r>
            <a:r>
              <a:rPr lang="en-AU" sz="1600" dirty="0">
                <a:solidFill>
                  <a:schemeClr val="accent2">
                    <a:lumMod val="50000"/>
                  </a:schemeClr>
                </a:solidFill>
                <a:latin typeface="Arial" panose="020B0604020202020204" pitchFamily="34" charset="0"/>
                <a:cs typeface="Arial" panose="020B0604020202020204" pitchFamily="34" charset="0"/>
              </a:rPr>
              <a:t>, G. (2011). Design thinking for educators. Riverdale, CA: </a:t>
            </a:r>
            <a:r>
              <a:rPr lang="en-AU" sz="1600" dirty="0" err="1">
                <a:solidFill>
                  <a:schemeClr val="accent2">
                    <a:lumMod val="50000"/>
                  </a:schemeClr>
                </a:solidFill>
                <a:latin typeface="Arial" panose="020B0604020202020204" pitchFamily="34" charset="0"/>
                <a:cs typeface="Arial" panose="020B0604020202020204" pitchFamily="34" charset="0"/>
              </a:rPr>
              <a:t>IDEO.Martin</a:t>
            </a:r>
            <a:r>
              <a:rPr lang="en-AU" sz="1600" dirty="0">
                <a:solidFill>
                  <a:schemeClr val="accent2">
                    <a:lumMod val="50000"/>
                  </a:schemeClr>
                </a:solidFill>
                <a:latin typeface="Arial" panose="020B0604020202020204" pitchFamily="34" charset="0"/>
                <a:cs typeface="Arial" panose="020B0604020202020204" pitchFamily="34" charset="0"/>
              </a:rPr>
              <a:t>, L. (2015). The promise of the maker movement for education. Journal of Pre-College Engineering Education Research (J-PEER), 5(1), 4.</a:t>
            </a:r>
          </a:p>
          <a:p>
            <a:pPr marL="180000" indent="-144000" algn="l"/>
            <a:r>
              <a:rPr lang="en-AU" sz="1600" dirty="0">
                <a:solidFill>
                  <a:schemeClr val="accent2">
                    <a:lumMod val="50000"/>
                  </a:schemeClr>
                </a:solidFill>
                <a:latin typeface="Arial" panose="020B0604020202020204" pitchFamily="34" charset="0"/>
                <a:cs typeface="Arial" panose="020B0604020202020204" pitchFamily="34" charset="0"/>
              </a:rPr>
              <a:t>Office of the Chief Scientist. (2014). Science, Technology, Engineering and Mathematics: Australia’s Future. Canberra: Australian Government.</a:t>
            </a:r>
          </a:p>
          <a:p>
            <a:pPr marL="180000" indent="-144000" algn="l"/>
            <a:r>
              <a:rPr lang="en-AU" sz="1600" dirty="0">
                <a:solidFill>
                  <a:schemeClr val="accent2">
                    <a:lumMod val="50000"/>
                  </a:schemeClr>
                </a:solidFill>
                <a:latin typeface="Arial" panose="020B0604020202020204" pitchFamily="34" charset="0"/>
                <a:cs typeface="Arial" panose="020B0604020202020204" pitchFamily="34" charset="0"/>
              </a:rPr>
              <a:t>Oliver, K. M. (2016a). Professional development considerations for makerspace leaders, part one: Addressing “what?” and “why?” </a:t>
            </a:r>
            <a:r>
              <a:rPr lang="en-AU" sz="1600" dirty="0" err="1">
                <a:solidFill>
                  <a:schemeClr val="accent2">
                    <a:lumMod val="50000"/>
                  </a:schemeClr>
                </a:solidFill>
                <a:latin typeface="Arial" panose="020B0604020202020204" pitchFamily="34" charset="0"/>
                <a:cs typeface="Arial" panose="020B0604020202020204" pitchFamily="34" charset="0"/>
              </a:rPr>
              <a:t>TechTrends</a:t>
            </a:r>
            <a:r>
              <a:rPr lang="en-AU" sz="1600" dirty="0">
                <a:solidFill>
                  <a:schemeClr val="accent2">
                    <a:lumMod val="50000"/>
                  </a:schemeClr>
                </a:solidFill>
                <a:latin typeface="Arial" panose="020B0604020202020204" pitchFamily="34" charset="0"/>
                <a:cs typeface="Arial" panose="020B0604020202020204" pitchFamily="34" charset="0"/>
              </a:rPr>
              <a:t>, 60(2), 160–166.</a:t>
            </a:r>
          </a:p>
          <a:p>
            <a:pPr marL="180000" indent="-144000" algn="l"/>
            <a:r>
              <a:rPr lang="en-AU" sz="1600" dirty="0">
                <a:solidFill>
                  <a:schemeClr val="accent2">
                    <a:lumMod val="50000"/>
                  </a:schemeClr>
                </a:solidFill>
                <a:latin typeface="Arial" panose="020B0604020202020204" pitchFamily="34" charset="0"/>
                <a:cs typeface="Arial" panose="020B0604020202020204" pitchFamily="34" charset="0"/>
              </a:rPr>
              <a:t>Oliver, K. M. (2016b). Professional development considerations for makerspace leaders, part two: Addressing “how?” </a:t>
            </a:r>
            <a:r>
              <a:rPr lang="en-AU" sz="1600" dirty="0" err="1">
                <a:solidFill>
                  <a:schemeClr val="accent2">
                    <a:lumMod val="50000"/>
                  </a:schemeClr>
                </a:solidFill>
                <a:latin typeface="Arial" panose="020B0604020202020204" pitchFamily="34" charset="0"/>
                <a:cs typeface="Arial" panose="020B0604020202020204" pitchFamily="34" charset="0"/>
              </a:rPr>
              <a:t>TechTrends</a:t>
            </a:r>
            <a:r>
              <a:rPr lang="en-AU" sz="1600" dirty="0">
                <a:solidFill>
                  <a:schemeClr val="accent2">
                    <a:lumMod val="50000"/>
                  </a:schemeClr>
                </a:solidFill>
                <a:latin typeface="Arial" panose="020B0604020202020204" pitchFamily="34" charset="0"/>
                <a:cs typeface="Arial" panose="020B0604020202020204" pitchFamily="34" charset="0"/>
              </a:rPr>
              <a:t>, 60(3), 211–217.</a:t>
            </a:r>
          </a:p>
          <a:p>
            <a:pPr marL="180000" indent="-144000" algn="l"/>
            <a:r>
              <a:rPr lang="en-AU" sz="1600" dirty="0" err="1">
                <a:solidFill>
                  <a:schemeClr val="accent2">
                    <a:lumMod val="50000"/>
                  </a:schemeClr>
                </a:solidFill>
                <a:latin typeface="Arial" panose="020B0604020202020204" pitchFamily="34" charset="0"/>
                <a:cs typeface="Arial" panose="020B0604020202020204" pitchFamily="34" charset="0"/>
              </a:rPr>
              <a:t>Papert</a:t>
            </a:r>
            <a:r>
              <a:rPr lang="en-AU" sz="1600" dirty="0">
                <a:solidFill>
                  <a:schemeClr val="accent2">
                    <a:lumMod val="50000"/>
                  </a:schemeClr>
                </a:solidFill>
                <a:latin typeface="Arial" panose="020B0604020202020204" pitchFamily="34" charset="0"/>
                <a:cs typeface="Arial" panose="020B0604020202020204" pitchFamily="34" charset="0"/>
              </a:rPr>
              <a:t>, S. (1986). Constructionism: A new opportunity for elementary science education. Massachusetts Institute of Technology, Media Laboratory, Epistemology and Learning Group.</a:t>
            </a:r>
          </a:p>
          <a:p>
            <a:pPr marL="180000" indent="-144000" algn="l"/>
            <a:r>
              <a:rPr lang="en-AU" sz="1600" dirty="0" err="1">
                <a:solidFill>
                  <a:schemeClr val="accent2">
                    <a:lumMod val="50000"/>
                  </a:schemeClr>
                </a:solidFill>
                <a:latin typeface="Arial" panose="020B0604020202020204" pitchFamily="34" charset="0"/>
                <a:cs typeface="Arial" panose="020B0604020202020204" pitchFamily="34" charset="0"/>
              </a:rPr>
              <a:t>Peppler</a:t>
            </a:r>
            <a:r>
              <a:rPr lang="en-AU" sz="1600" dirty="0">
                <a:solidFill>
                  <a:schemeClr val="accent2">
                    <a:lumMod val="50000"/>
                  </a:schemeClr>
                </a:solidFill>
                <a:latin typeface="Arial" panose="020B0604020202020204" pitchFamily="34" charset="0"/>
                <a:cs typeface="Arial" panose="020B0604020202020204" pitchFamily="34" charset="0"/>
              </a:rPr>
              <a:t>, K., &amp; Bender, S. (2013). Maker movement spreads innovation one project at a time. Phi Delta </a:t>
            </a:r>
            <a:r>
              <a:rPr lang="en-AU" sz="1600" dirty="0" err="1">
                <a:solidFill>
                  <a:schemeClr val="accent2">
                    <a:lumMod val="50000"/>
                  </a:schemeClr>
                </a:solidFill>
                <a:latin typeface="Arial" panose="020B0604020202020204" pitchFamily="34" charset="0"/>
                <a:cs typeface="Arial" panose="020B0604020202020204" pitchFamily="34" charset="0"/>
              </a:rPr>
              <a:t>Kappan</a:t>
            </a:r>
            <a:r>
              <a:rPr lang="en-AU" sz="1600" dirty="0">
                <a:solidFill>
                  <a:schemeClr val="accent2">
                    <a:lumMod val="50000"/>
                  </a:schemeClr>
                </a:solidFill>
                <a:latin typeface="Arial" panose="020B0604020202020204" pitchFamily="34" charset="0"/>
                <a:cs typeface="Arial" panose="020B0604020202020204" pitchFamily="34" charset="0"/>
              </a:rPr>
              <a:t>, 95(3), 22–27.</a:t>
            </a:r>
          </a:p>
          <a:p>
            <a:pPr marL="180000" indent="-144000" algn="l"/>
            <a:r>
              <a:rPr lang="en-AU" sz="1600" dirty="0" err="1">
                <a:solidFill>
                  <a:schemeClr val="accent2">
                    <a:lumMod val="50000"/>
                  </a:schemeClr>
                </a:solidFill>
                <a:latin typeface="Arial" panose="020B0604020202020204" pitchFamily="34" charset="0"/>
                <a:cs typeface="Arial" panose="020B0604020202020204" pitchFamily="34" charset="0"/>
              </a:rPr>
              <a:t>Vossoughi</a:t>
            </a:r>
            <a:r>
              <a:rPr lang="en-AU" sz="1600" dirty="0">
                <a:solidFill>
                  <a:schemeClr val="accent2">
                    <a:lumMod val="50000"/>
                  </a:schemeClr>
                </a:solidFill>
                <a:latin typeface="Arial" panose="020B0604020202020204" pitchFamily="34" charset="0"/>
                <a:cs typeface="Arial" panose="020B0604020202020204" pitchFamily="34" charset="0"/>
              </a:rPr>
              <a:t>, S., &amp; Bevan, B. (2014). Making and tinkering: A review of the literature. National Research Council Committee on Out of School Time STEM, 1–55.</a:t>
            </a:r>
          </a:p>
          <a:p>
            <a:pPr marL="180000" indent="-144000" algn="l"/>
            <a:endParaRPr lang="en-AU" sz="1400" dirty="0">
              <a:solidFill>
                <a:schemeClr val="accent2">
                  <a:lumMod val="50000"/>
                </a:schemeClr>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29B587A4-2476-4D81-9CA6-91CECC848DC2}"/>
              </a:ext>
            </a:extLst>
          </p:cNvPr>
          <p:cNvSpPr>
            <a:spLocks noGrp="1"/>
          </p:cNvSpPr>
          <p:nvPr>
            <p:ph type="title"/>
          </p:nvPr>
        </p:nvSpPr>
        <p:spPr/>
        <p:txBody>
          <a:bodyPr/>
          <a:lstStyle/>
          <a:p>
            <a:r>
              <a:rPr lang="en-AU" dirty="0"/>
              <a:t>References</a:t>
            </a:r>
          </a:p>
        </p:txBody>
      </p:sp>
    </p:spTree>
    <p:extLst>
      <p:ext uri="{BB962C8B-B14F-4D97-AF65-F5344CB8AC3E}">
        <p14:creationId xmlns:p14="http://schemas.microsoft.com/office/powerpoint/2010/main" val="5958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6293326" y="3818162"/>
            <a:ext cx="5947470" cy="642938"/>
          </a:xfrm>
        </p:spPr>
        <p:txBody>
          <a:bodyPr/>
          <a:lstStyle/>
          <a:p>
            <a:r>
              <a:rPr lang="en-US" dirty="0">
                <a:solidFill>
                  <a:srgbClr val="002060"/>
                </a:solidFill>
                <a:latin typeface="Arial Black" panose="020B0A04020102020204" pitchFamily="34" charset="0"/>
              </a:rPr>
              <a:t>Maria Hatzigianni, PhD</a:t>
            </a:r>
          </a:p>
          <a:p>
            <a:r>
              <a:rPr lang="en-US" dirty="0">
                <a:solidFill>
                  <a:srgbClr val="002060"/>
                </a:solidFill>
                <a:latin typeface="Arial Black" panose="020B0A04020102020204" pitchFamily="34" charset="0"/>
              </a:rPr>
              <a:t>maria.hatzigianni@monash.edu</a:t>
            </a:r>
            <a:endParaRPr lang="ru-RU" dirty="0">
              <a:solidFill>
                <a:srgbClr val="002060"/>
              </a:solidFill>
              <a:latin typeface="Arial Black" panose="020B0A04020102020204" pitchFamily="34" charset="0"/>
            </a:endParaRPr>
          </a:p>
        </p:txBody>
      </p:sp>
      <p:pic>
        <p:nvPicPr>
          <p:cNvPr id="8" name="Picture 7">
            <a:extLst>
              <a:ext uri="{FF2B5EF4-FFF2-40B4-BE49-F238E27FC236}">
                <a16:creationId xmlns:a16="http://schemas.microsoft.com/office/drawing/2014/main" id="{6B254121-4340-4FAB-B8F9-A947276847EA}"/>
              </a:ext>
            </a:extLst>
          </p:cNvPr>
          <p:cNvPicPr>
            <a:picLocks noChangeAspect="1"/>
          </p:cNvPicPr>
          <p:nvPr/>
        </p:nvPicPr>
        <p:blipFill rotWithShape="1">
          <a:blip r:embed="rId2"/>
          <a:srcRect l="11437" t="10333" r="38969" b="18500"/>
          <a:stretch/>
        </p:blipFill>
        <p:spPr>
          <a:xfrm>
            <a:off x="245002" y="880110"/>
            <a:ext cx="6046470" cy="4880610"/>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2C90547-DE8C-4176-AA97-811C4B8CB5C9}"/>
              </a:ext>
            </a:extLst>
          </p:cNvPr>
          <p:cNvSpPr>
            <a:spLocks noGrp="1"/>
          </p:cNvSpPr>
          <p:nvPr>
            <p:ph type="body" idx="2"/>
          </p:nvPr>
        </p:nvSpPr>
        <p:spPr>
          <a:xfrm>
            <a:off x="223626" y="2282065"/>
            <a:ext cx="3480352" cy="3403600"/>
          </a:xfrm>
        </p:spPr>
        <p:txBody>
          <a:bodyPr>
            <a:normAutofit/>
          </a:bodyPr>
          <a:lstStyle/>
          <a:p>
            <a:r>
              <a:rPr lang="en-US" sz="2800" dirty="0"/>
              <a:t>A/Prof. Matt Bower</a:t>
            </a:r>
          </a:p>
          <a:p>
            <a:r>
              <a:rPr lang="en-US" sz="2800" dirty="0" err="1"/>
              <a:t>Dr</a:t>
            </a:r>
            <a:r>
              <a:rPr lang="en-US" sz="2800" dirty="0"/>
              <a:t> Michael Stevenson</a:t>
            </a:r>
          </a:p>
          <a:p>
            <a:r>
              <a:rPr lang="en-US" sz="2800" dirty="0"/>
              <a:t>Prof. Garry </a:t>
            </a:r>
            <a:r>
              <a:rPr lang="en-US" sz="2800" dirty="0" err="1"/>
              <a:t>Falloon</a:t>
            </a:r>
            <a:endParaRPr lang="en-US" sz="2800" dirty="0"/>
          </a:p>
          <a:p>
            <a:r>
              <a:rPr lang="en-US" sz="2800" dirty="0" err="1"/>
              <a:t>Dr</a:t>
            </a:r>
            <a:r>
              <a:rPr lang="en-US" sz="2800" dirty="0"/>
              <a:t> Anne Forbes</a:t>
            </a:r>
          </a:p>
          <a:p>
            <a:r>
              <a:rPr lang="en-US" sz="2800" dirty="0" err="1"/>
              <a:t>Dr</a:t>
            </a:r>
            <a:r>
              <a:rPr lang="en-US" sz="2800" dirty="0"/>
              <a:t> Maria </a:t>
            </a:r>
            <a:r>
              <a:rPr lang="en-US" sz="2800" dirty="0" err="1"/>
              <a:t>Hatzigianni</a:t>
            </a:r>
            <a:endParaRPr lang="en-US" sz="2800" dirty="0"/>
          </a:p>
        </p:txBody>
      </p:sp>
      <p:pic>
        <p:nvPicPr>
          <p:cNvPr id="12" name="Picture 2" descr="Image result for nsw department of education">
            <a:extLst>
              <a:ext uri="{FF2B5EF4-FFF2-40B4-BE49-F238E27FC236}">
                <a16:creationId xmlns:a16="http://schemas.microsoft.com/office/drawing/2014/main" id="{B17E8F0F-AF14-4C7A-8C4A-33018A41F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0" y="840705"/>
            <a:ext cx="2371270" cy="11856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6FDE9C6-E38C-47D0-904B-4E0FF7934B2A}"/>
              </a:ext>
            </a:extLst>
          </p:cNvPr>
          <p:cNvPicPr>
            <a:picLocks noChangeAspect="1"/>
          </p:cNvPicPr>
          <p:nvPr/>
        </p:nvPicPr>
        <p:blipFill rotWithShape="1">
          <a:blip r:embed="rId3">
            <a:extLst>
              <a:ext uri="{28A0092B-C50C-407E-A947-70E740481C1C}">
                <a14:useLocalDpi xmlns:a14="http://schemas.microsoft.com/office/drawing/2010/main" val="0"/>
              </a:ext>
            </a:extLst>
          </a:blip>
          <a:srcRect b="7570"/>
          <a:stretch/>
        </p:blipFill>
        <p:spPr>
          <a:xfrm>
            <a:off x="1778275" y="239198"/>
            <a:ext cx="2045091" cy="1261611"/>
          </a:xfrm>
          <a:prstGeom prst="rect">
            <a:avLst/>
          </a:prstGeom>
        </p:spPr>
      </p:pic>
      <p:pic>
        <p:nvPicPr>
          <p:cNvPr id="1026" name="Picture 2" descr="Image result for macquarie university logo">
            <a:extLst>
              <a:ext uri="{FF2B5EF4-FFF2-40B4-BE49-F238E27FC236}">
                <a16:creationId xmlns:a16="http://schemas.microsoft.com/office/drawing/2014/main" id="{C0873211-21B5-41CF-B8BE-90EDBD2DE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293" y="5657850"/>
            <a:ext cx="38004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17">
            <a:extLst>
              <a:ext uri="{FF2B5EF4-FFF2-40B4-BE49-F238E27FC236}">
                <a16:creationId xmlns:a16="http://schemas.microsoft.com/office/drawing/2014/main" id="{9201D982-5AE5-43AE-9273-628197363793}"/>
              </a:ext>
            </a:extLst>
          </p:cNvPr>
          <p:cNvPicPr>
            <a:picLocks noGrp="1" noChangeAspect="1"/>
          </p:cNvPicPr>
          <p:nvPr>
            <p:ph type="pic" idx="1"/>
          </p:nvPr>
        </p:nvPicPr>
        <p:blipFill>
          <a:blip r:embed="rId5"/>
          <a:srcRect l="7985" r="7985"/>
          <a:stretch>
            <a:fillRect/>
          </a:stretch>
        </p:blipFill>
        <p:spPr>
          <a:xfrm>
            <a:off x="3696986" y="239198"/>
            <a:ext cx="8495014" cy="5685664"/>
          </a:xfrm>
        </p:spPr>
      </p:pic>
    </p:spTree>
    <p:extLst>
      <p:ext uri="{BB962C8B-B14F-4D97-AF65-F5344CB8AC3E}">
        <p14:creationId xmlns:p14="http://schemas.microsoft.com/office/powerpoint/2010/main" val="253257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9">
            <a:extLst>
              <a:ext uri="{FF2B5EF4-FFF2-40B4-BE49-F238E27FC236}">
                <a16:creationId xmlns:a16="http://schemas.microsoft.com/office/drawing/2014/main" id="{D11ACA4C-69CE-4B57-8AD3-64F9EA42D9D7}"/>
              </a:ext>
            </a:extLst>
          </p:cNvPr>
          <p:cNvSpPr txBox="1">
            <a:spLocks/>
          </p:cNvSpPr>
          <p:nvPr/>
        </p:nvSpPr>
        <p:spPr>
          <a:xfrm>
            <a:off x="175289" y="2546189"/>
            <a:ext cx="5527514" cy="4533919"/>
          </a:xfrm>
          <a:prstGeom prst="rect">
            <a:avLst/>
          </a:prstGeom>
        </p:spPr>
        <p:txBody>
          <a:bodyPr vert="horz" lIns="0" tIns="45720" rIns="91440" bIns="45720" rtlCol="0" anchor="ctr">
            <a:no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400" dirty="0">
                <a:solidFill>
                  <a:schemeClr val="accent2">
                    <a:lumMod val="75000"/>
                  </a:schemeClr>
                </a:solidFill>
                <a:latin typeface="Arial" panose="020B0604020202020204" pitchFamily="34" charset="0"/>
                <a:cs typeface="Arial" panose="020B0604020202020204" pitchFamily="34" charset="0"/>
              </a:rPr>
              <a:t>“</a:t>
            </a:r>
            <a:r>
              <a:rPr lang="en-US" sz="2400" dirty="0">
                <a:solidFill>
                  <a:srgbClr val="C0504D">
                    <a:lumMod val="75000"/>
                  </a:srgbClr>
                </a:solidFill>
                <a:latin typeface="Arial" panose="020B0604020202020204" pitchFamily="34" charset="0"/>
                <a:cs typeface="Arial" panose="020B0604020202020204" pitchFamily="34" charset="0"/>
              </a:rPr>
              <a:t>…a space where making can occur through textile craft, robotics, cooking, wood-crafts, electronics, digital fabrication, mechanical repair, or creation…” </a:t>
            </a:r>
            <a:r>
              <a:rPr lang="nb-NO" dirty="0">
                <a:latin typeface="Arial" panose="020B0604020202020204" pitchFamily="34" charset="0"/>
                <a:cs typeface="Arial" panose="020B0604020202020204" pitchFamily="34" charset="0"/>
              </a:rPr>
              <a:t>(Peppler &amp; Bender, 2013, p. 13)</a:t>
            </a:r>
            <a:endParaRPr lang="nb-NO" sz="2400" dirty="0">
              <a:latin typeface="Arial" panose="020B0604020202020204" pitchFamily="34" charset="0"/>
              <a:cs typeface="Arial" panose="020B0604020202020204" pitchFamily="34" charset="0"/>
            </a:endParaRPr>
          </a:p>
          <a:p>
            <a:pPr>
              <a:spcAft>
                <a:spcPts val="600"/>
              </a:spcAft>
            </a:pPr>
            <a:endParaRPr lang="nb-NO" sz="2400" dirty="0">
              <a:latin typeface="Arial" panose="020B0604020202020204" pitchFamily="34" charset="0"/>
              <a:cs typeface="Arial" panose="020B0604020202020204" pitchFamily="34" charset="0"/>
            </a:endParaRPr>
          </a:p>
          <a:p>
            <a:pPr>
              <a:spcAft>
                <a:spcPts val="600"/>
              </a:spcAft>
            </a:pPr>
            <a:r>
              <a:rPr lang="en-US" sz="2400" dirty="0">
                <a:solidFill>
                  <a:schemeClr val="accent2">
                    <a:lumMod val="75000"/>
                  </a:schemeClr>
                </a:solidFill>
                <a:latin typeface="Arial" panose="020B0604020202020204" pitchFamily="34" charset="0"/>
                <a:cs typeface="Arial" panose="020B0604020202020204" pitchFamily="34" charset="0"/>
              </a:rPr>
              <a:t>“a physical space with shared resources to pursue technical projects of personal interest with the support of a maker community…” </a:t>
            </a:r>
            <a:r>
              <a:rPr lang="en-US" dirty="0">
                <a:latin typeface="Arial" panose="020B0604020202020204" pitchFamily="34" charset="0"/>
                <a:cs typeface="Arial" panose="020B0604020202020204" pitchFamily="34" charset="0"/>
              </a:rPr>
              <a:t>(Oliver, 2016a, p. 160)</a:t>
            </a:r>
            <a:r>
              <a:rPr lang="en-US" dirty="0">
                <a:solidFill>
                  <a:schemeClr val="accent2">
                    <a:lumMod val="75000"/>
                  </a:schemeClr>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spcAft>
                <a:spcPts val="600"/>
              </a:spcAft>
            </a:pPr>
            <a:br>
              <a:rPr lang="en-US" sz="2400" dirty="0">
                <a:latin typeface="Arial" panose="020B0604020202020204" pitchFamily="34" charset="0"/>
                <a:cs typeface="Arial" panose="020B0604020202020204" pitchFamily="34" charset="0"/>
              </a:rPr>
            </a:br>
            <a:endParaRPr lang="en-AU" sz="2400" dirty="0">
              <a:latin typeface="Arial" panose="020B0604020202020204" pitchFamily="34" charset="0"/>
              <a:cs typeface="Arial" panose="020B0604020202020204" pitchFamily="34" charset="0"/>
            </a:endParaRPr>
          </a:p>
        </p:txBody>
      </p:sp>
      <p:sp>
        <p:nvSpPr>
          <p:cNvPr id="19" name="Title 18">
            <a:extLst>
              <a:ext uri="{FF2B5EF4-FFF2-40B4-BE49-F238E27FC236}">
                <a16:creationId xmlns:a16="http://schemas.microsoft.com/office/drawing/2014/main" id="{B2577871-44FF-414D-851E-73006EC7251E}"/>
              </a:ext>
            </a:extLst>
          </p:cNvPr>
          <p:cNvSpPr>
            <a:spLocks noGrp="1"/>
          </p:cNvSpPr>
          <p:nvPr>
            <p:ph type="title"/>
          </p:nvPr>
        </p:nvSpPr>
        <p:spPr>
          <a:xfrm>
            <a:off x="397792" y="753625"/>
            <a:ext cx="5082510" cy="783461"/>
          </a:xfrm>
        </p:spPr>
        <p:txBody>
          <a:bodyPr>
            <a:normAutofit/>
          </a:bodyPr>
          <a:lstStyle/>
          <a:p>
            <a:r>
              <a:rPr lang="en-AU" sz="2800" dirty="0"/>
              <a:t>What are Makerspaces?</a:t>
            </a:r>
          </a:p>
        </p:txBody>
      </p:sp>
      <p:pic>
        <p:nvPicPr>
          <p:cNvPr id="3074" name="Picture 2" descr="Image result for 3d design makers empire">
            <a:extLst>
              <a:ext uri="{FF2B5EF4-FFF2-40B4-BE49-F238E27FC236}">
                <a16:creationId xmlns:a16="http://schemas.microsoft.com/office/drawing/2014/main" id="{2DA26330-0808-460A-A933-8A00A510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199" y="3237540"/>
            <a:ext cx="4117842" cy="27682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a makerspace - maker education">
            <a:extLst>
              <a:ext uri="{FF2B5EF4-FFF2-40B4-BE49-F238E27FC236}">
                <a16:creationId xmlns:a16="http://schemas.microsoft.com/office/drawing/2014/main" id="{9B02D115-5160-49A9-95E1-E618EC8DD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464" y="174600"/>
            <a:ext cx="4392930" cy="293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23B0DC-833A-4B68-AF94-0DC2EF5A98C9}"/>
              </a:ext>
            </a:extLst>
          </p:cNvPr>
          <p:cNvSpPr/>
          <p:nvPr/>
        </p:nvSpPr>
        <p:spPr>
          <a:xfrm>
            <a:off x="1095403" y="363915"/>
            <a:ext cx="10068340" cy="6124754"/>
          </a:xfrm>
          <a:prstGeom prst="rect">
            <a:avLst/>
          </a:prstGeom>
        </p:spPr>
        <p:txBody>
          <a:bodyPr wrap="square">
            <a:spAutoFit/>
          </a:bodyPr>
          <a:lstStyle/>
          <a:p>
            <a:r>
              <a:rPr lang="en-GB"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Research aims </a:t>
            </a:r>
            <a:endParaRPr lang="en-AU"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GB"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How maker activities using 3D design and 3D printing technology could enhance learning outcomes. This presentation will focus on </a:t>
            </a:r>
            <a:r>
              <a:rPr lang="en-GB"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children’s views </a:t>
            </a:r>
            <a:r>
              <a:rPr lang="en-GB"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on their design capabilities. </a:t>
            </a:r>
          </a:p>
          <a:p>
            <a:endParaRPr lang="en-GB"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endParaRPr lang="en-GB"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GB" sz="2800" b="1" dirty="0">
                <a:solidFill>
                  <a:srgbClr val="002060"/>
                </a:solidFill>
                <a:latin typeface="Arial" panose="020B0604020202020204" pitchFamily="34" charset="0"/>
                <a:cs typeface="Arial" panose="020B0604020202020204" pitchFamily="34" charset="0"/>
              </a:rPr>
              <a:t>Relationship to previous works </a:t>
            </a:r>
            <a:endParaRPr lang="en-AU" sz="2800" b="1" dirty="0">
              <a:solidFill>
                <a:srgbClr val="002060"/>
              </a:solidFill>
              <a:latin typeface="Arial" panose="020B0604020202020204" pitchFamily="34" charset="0"/>
              <a:cs typeface="Arial" panose="020B0604020202020204" pitchFamily="34" charset="0"/>
            </a:endParaRPr>
          </a:p>
          <a:p>
            <a:r>
              <a:rPr lang="en-GB" sz="2800" dirty="0">
                <a:solidFill>
                  <a:srgbClr val="002060"/>
                </a:solidFill>
                <a:latin typeface="Arial" panose="020B0604020202020204" pitchFamily="34" charset="0"/>
                <a:cs typeface="Arial" panose="020B0604020202020204" pitchFamily="34" charset="0"/>
              </a:rPr>
              <a:t>Paucity of research investigating the pedagogical strategies and issues surrounding learning in makerspaces for younger children. Similarly, research around design thinking skills and children under eight years of age is an emerging field with limited research.</a:t>
            </a:r>
            <a:endParaRPr lang="en-AU" sz="2800" dirty="0">
              <a:solidFill>
                <a:srgbClr val="002060"/>
              </a:solidFill>
              <a:latin typeface="Arial" panose="020B0604020202020204" pitchFamily="34" charset="0"/>
              <a:cs typeface="Arial" panose="020B0604020202020204" pitchFamily="34" charset="0"/>
            </a:endParaRPr>
          </a:p>
          <a:p>
            <a:endParaRPr lang="en-AU"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896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9297EF-81A7-45D7-87F2-6FE432F401A7}"/>
              </a:ext>
            </a:extLst>
          </p:cNvPr>
          <p:cNvSpPr/>
          <p:nvPr/>
        </p:nvSpPr>
        <p:spPr>
          <a:xfrm>
            <a:off x="1523934" y="259246"/>
            <a:ext cx="8351586" cy="6740307"/>
          </a:xfrm>
          <a:prstGeom prst="rect">
            <a:avLst/>
          </a:prstGeom>
        </p:spPr>
        <p:txBody>
          <a:bodyPr wrap="square">
            <a:spAutoFit/>
          </a:bodyPr>
          <a:lstStyle/>
          <a:p>
            <a:r>
              <a:rPr lang="en-GB"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Theoretical and conceptual framework </a:t>
            </a:r>
            <a:endParaRPr lang="en-A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GB"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Constructionism (Seymour </a:t>
            </a:r>
            <a:r>
              <a:rPr lang="en-GB"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Papert</a:t>
            </a:r>
            <a:r>
              <a:rPr lang="en-GB"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is the conceptual framework behind makerspaces and design thinking. </a:t>
            </a:r>
          </a:p>
          <a:p>
            <a:endParaRPr lang="en-GB"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GB" sz="2400" b="1" dirty="0">
                <a:solidFill>
                  <a:srgbClr val="002060"/>
                </a:solidFill>
                <a:latin typeface="Arial" panose="020B0604020202020204" pitchFamily="34" charset="0"/>
                <a:cs typeface="Arial" panose="020B0604020202020204" pitchFamily="34" charset="0"/>
              </a:rPr>
              <a:t>Methodology and methods </a:t>
            </a:r>
            <a:endParaRPr lang="en-AU"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16 focus group interviews were conducted with 34 children (audio recorded). </a:t>
            </a:r>
          </a:p>
          <a:p>
            <a:r>
              <a:rPr lang="en-GB" sz="2400" dirty="0">
                <a:solidFill>
                  <a:srgbClr val="002060"/>
                </a:solidFill>
                <a:latin typeface="Arial" panose="020B0604020202020204" pitchFamily="34" charset="0"/>
                <a:cs typeface="Arial" panose="020B0604020202020204" pitchFamily="34" charset="0"/>
              </a:rPr>
              <a:t>Children reflected on their experience with 3D design and 3D printing. Their responses were inductively and thematically analysed with reference to the IDEO design model.</a:t>
            </a:r>
          </a:p>
          <a:p>
            <a:endParaRPr lang="en-GB" sz="2400" dirty="0">
              <a:solidFill>
                <a:srgbClr val="002060"/>
              </a:solidFill>
              <a:latin typeface="Arial" panose="020B0604020202020204" pitchFamily="34" charset="0"/>
              <a:cs typeface="Arial" panose="020B0604020202020204" pitchFamily="34" charset="0"/>
            </a:endParaRPr>
          </a:p>
          <a:p>
            <a:r>
              <a:rPr lang="en-GB" sz="2400" b="1" dirty="0">
                <a:solidFill>
                  <a:srgbClr val="002060"/>
                </a:solidFill>
                <a:latin typeface="Arial" panose="020B0604020202020204" pitchFamily="34" charset="0"/>
                <a:cs typeface="Arial" panose="020B0604020202020204" pitchFamily="34" charset="0"/>
              </a:rPr>
              <a:t>Ethical considerations </a:t>
            </a:r>
            <a:endParaRPr lang="en-AU"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The project was approved by the university ethics committee and the State’s Department of Education. Pseudonyms are used to ensure anonymity and confidentiality.</a:t>
            </a:r>
            <a:endParaRPr lang="en-AU" sz="2400" dirty="0">
              <a:solidFill>
                <a:srgbClr val="002060"/>
              </a:solidFill>
              <a:latin typeface="Arial" panose="020B0604020202020204" pitchFamily="34" charset="0"/>
              <a:cs typeface="Arial" panose="020B0604020202020204" pitchFamily="34" charset="0"/>
            </a:endParaRPr>
          </a:p>
          <a:p>
            <a:endParaRPr lang="en-A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Content Placeholder 7">
            <a:extLst>
              <a:ext uri="{FF2B5EF4-FFF2-40B4-BE49-F238E27FC236}">
                <a16:creationId xmlns:a16="http://schemas.microsoft.com/office/drawing/2014/main" id="{BC392A68-EF86-47B0-904D-0DFFE85B5C26}"/>
              </a:ext>
            </a:extLst>
          </p:cNvPr>
          <p:cNvPicPr>
            <a:picLocks noChangeAspect="1"/>
          </p:cNvPicPr>
          <p:nvPr/>
        </p:nvPicPr>
        <p:blipFill rotWithShape="1">
          <a:blip r:embed="rId3">
            <a:extLst>
              <a:ext uri="{28A0092B-C50C-407E-A947-70E740481C1C}">
                <a14:useLocalDpi xmlns:a14="http://schemas.microsoft.com/office/drawing/2010/main" val="0"/>
              </a:ext>
            </a:extLst>
          </a:blip>
          <a:srcRect l="1724" t="2824" r="65113" b="3273"/>
          <a:stretch/>
        </p:blipFill>
        <p:spPr>
          <a:xfrm>
            <a:off x="10160411" y="259246"/>
            <a:ext cx="1744980" cy="232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873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609600" y="-33455"/>
            <a:ext cx="11426687" cy="1325563"/>
          </a:xfrm>
        </p:spPr>
        <p:txBody>
          <a:bodyPr/>
          <a:lstStyle/>
          <a:p>
            <a:r>
              <a:rPr lang="en-AU" dirty="0"/>
              <a:t>A Mixed-Methods Study in Three Stages:</a:t>
            </a:r>
          </a:p>
        </p:txBody>
      </p:sp>
      <p:sp>
        <p:nvSpPr>
          <p:cNvPr id="3" name="Slide Number Placeholder 2"/>
          <p:cNvSpPr>
            <a:spLocks noGrp="1"/>
          </p:cNvSpPr>
          <p:nvPr>
            <p:ph type="sldNum" sz="quarter" idx="10"/>
          </p:nvPr>
        </p:nvSpPr>
        <p:spPr/>
        <p:txBody>
          <a:bodyPr/>
          <a:lstStyle/>
          <a:p>
            <a:r>
              <a:rPr lang="en-US"/>
              <a:t>Slide </a:t>
            </a:r>
            <a:fld id="{D263D112-7C89-384D-B4FC-664FC949D667}" type="slidenum">
              <a:rPr lang="en-US" smtClean="0"/>
              <a:pPr/>
              <a:t>6</a:t>
            </a:fld>
            <a:endParaRPr lang="en-US" dirty="0"/>
          </a:p>
        </p:txBody>
      </p:sp>
      <p:pic>
        <p:nvPicPr>
          <p:cNvPr id="7" name="Content Placeholder 6">
            <a:extLst>
              <a:ext uri="{FF2B5EF4-FFF2-40B4-BE49-F238E27FC236}">
                <a16:creationId xmlns:a16="http://schemas.microsoft.com/office/drawing/2014/main" id="{AE39BF55-9F0E-49FD-AABD-6A98A9F64881}"/>
              </a:ext>
            </a:extLst>
          </p:cNvPr>
          <p:cNvPicPr>
            <a:picLocks noGrp="1"/>
          </p:cNvPicPr>
          <p:nvPr>
            <p:ph sz="quarter" idx="13"/>
          </p:nvPr>
        </p:nvPicPr>
        <p:blipFill>
          <a:blip r:embed="rId2"/>
          <a:stretch>
            <a:fillRect/>
          </a:stretch>
        </p:blipFill>
        <p:spPr>
          <a:xfrm>
            <a:off x="609600" y="1959831"/>
            <a:ext cx="3304117" cy="250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Content Placeholder 4">
            <a:extLst>
              <a:ext uri="{FF2B5EF4-FFF2-40B4-BE49-F238E27FC236}">
                <a16:creationId xmlns:a16="http://schemas.microsoft.com/office/drawing/2014/main" id="{EB442C40-14B8-42AC-93DB-51DAD748C711}"/>
              </a:ext>
            </a:extLst>
          </p:cNvPr>
          <p:cNvPicPr>
            <a:picLocks noGrp="1" noChangeAspect="1"/>
          </p:cNvPicPr>
          <p:nvPr>
            <p:ph sz="quarter" idx="14"/>
          </p:nvPr>
        </p:nvPicPr>
        <p:blipFill>
          <a:blip r:embed="rId3"/>
          <a:stretch>
            <a:fillRect/>
          </a:stretch>
        </p:blipFill>
        <p:spPr>
          <a:xfrm>
            <a:off x="4371317" y="1959831"/>
            <a:ext cx="3350185" cy="2505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1">
            <a:extLst>
              <a:ext uri="{FF2B5EF4-FFF2-40B4-BE49-F238E27FC236}">
                <a16:creationId xmlns:a16="http://schemas.microsoft.com/office/drawing/2014/main" id="{8F934E54-8A6F-45FD-AAE5-30D8C3A76F0F}"/>
              </a:ext>
            </a:extLst>
          </p:cNvPr>
          <p:cNvPicPr>
            <a:picLocks noGrp="1" noChangeAspect="1"/>
          </p:cNvPicPr>
          <p:nvPr>
            <p:ph sz="quarter" idx="15"/>
          </p:nvPr>
        </p:nvPicPr>
        <p:blipFill>
          <a:blip r:embed="rId4"/>
          <a:stretch>
            <a:fillRect/>
          </a:stretch>
        </p:blipFill>
        <p:spPr>
          <a:xfrm>
            <a:off x="8227286" y="1960145"/>
            <a:ext cx="3306233" cy="25052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03CC25F-6A46-43BB-80D5-55D0788799B8}"/>
              </a:ext>
            </a:extLst>
          </p:cNvPr>
          <p:cNvSpPr txBox="1"/>
          <p:nvPr/>
        </p:nvSpPr>
        <p:spPr>
          <a:xfrm>
            <a:off x="702734" y="1450946"/>
            <a:ext cx="3369733" cy="397933"/>
          </a:xfrm>
          <a:prstGeom prst="rect">
            <a:avLst/>
          </a:prstGeom>
        </p:spPr>
        <p:txBody>
          <a:bodyPr vert="horz" wrap="square" lIns="121920" tIns="60960" rIns="121920" bIns="60960" rtlCol="0" anchor="b" anchorCtr="0">
            <a:noAutofit/>
          </a:bodyPr>
          <a:lstStyle/>
          <a:p>
            <a:r>
              <a:rPr lang="en-AU" sz="2533" dirty="0">
                <a:solidFill>
                  <a:schemeClr val="accent2">
                    <a:lumMod val="75000"/>
                  </a:schemeClr>
                </a:solidFill>
              </a:rPr>
              <a:t>1. Professional Learning</a:t>
            </a:r>
            <a:endParaRPr lang="en-AU" sz="2533" b="1" dirty="0">
              <a:latin typeface="Arial"/>
              <a:cs typeface="Arial"/>
            </a:endParaRPr>
          </a:p>
        </p:txBody>
      </p:sp>
      <p:sp>
        <p:nvSpPr>
          <p:cNvPr id="14" name="TextBox 13">
            <a:extLst>
              <a:ext uri="{FF2B5EF4-FFF2-40B4-BE49-F238E27FC236}">
                <a16:creationId xmlns:a16="http://schemas.microsoft.com/office/drawing/2014/main" id="{EE1AF912-8658-4193-8F03-8F9029F18D06}"/>
              </a:ext>
            </a:extLst>
          </p:cNvPr>
          <p:cNvSpPr txBox="1"/>
          <p:nvPr/>
        </p:nvSpPr>
        <p:spPr>
          <a:xfrm>
            <a:off x="4817533" y="1450946"/>
            <a:ext cx="3208867" cy="397933"/>
          </a:xfrm>
          <a:prstGeom prst="rect">
            <a:avLst/>
          </a:prstGeom>
        </p:spPr>
        <p:txBody>
          <a:bodyPr vert="horz" wrap="square" lIns="121920" tIns="60960" rIns="121920" bIns="60960" rtlCol="0" anchor="b" anchorCtr="0">
            <a:noAutofit/>
          </a:bodyPr>
          <a:lstStyle/>
          <a:p>
            <a:r>
              <a:rPr lang="en-AU" sz="2533" dirty="0">
                <a:solidFill>
                  <a:schemeClr val="accent2">
                    <a:lumMod val="75000"/>
                  </a:schemeClr>
                </a:solidFill>
              </a:rPr>
              <a:t>2. Implementation</a:t>
            </a:r>
            <a:endParaRPr lang="en-AU" sz="2533" b="1" dirty="0">
              <a:latin typeface="Arial"/>
              <a:cs typeface="Arial"/>
            </a:endParaRPr>
          </a:p>
        </p:txBody>
      </p:sp>
      <p:sp>
        <p:nvSpPr>
          <p:cNvPr id="15" name="TextBox 14">
            <a:extLst>
              <a:ext uri="{FF2B5EF4-FFF2-40B4-BE49-F238E27FC236}">
                <a16:creationId xmlns:a16="http://schemas.microsoft.com/office/drawing/2014/main" id="{EA9F77B3-43B2-4DFD-BAB0-A884FF80DB29}"/>
              </a:ext>
            </a:extLst>
          </p:cNvPr>
          <p:cNvSpPr txBox="1"/>
          <p:nvPr/>
        </p:nvSpPr>
        <p:spPr>
          <a:xfrm>
            <a:off x="8983133" y="1450946"/>
            <a:ext cx="3208867" cy="397933"/>
          </a:xfrm>
          <a:prstGeom prst="rect">
            <a:avLst/>
          </a:prstGeom>
        </p:spPr>
        <p:txBody>
          <a:bodyPr vert="horz" wrap="square" lIns="121920" tIns="60960" rIns="121920" bIns="60960" rtlCol="0" anchor="b" anchorCtr="0">
            <a:noAutofit/>
          </a:bodyPr>
          <a:lstStyle/>
          <a:p>
            <a:r>
              <a:rPr lang="en-AU" sz="2533" dirty="0">
                <a:solidFill>
                  <a:schemeClr val="accent2">
                    <a:lumMod val="75000"/>
                  </a:schemeClr>
                </a:solidFill>
              </a:rPr>
              <a:t>3. Evaluation</a:t>
            </a:r>
            <a:endParaRPr lang="en-AU" sz="2533" b="1" dirty="0">
              <a:latin typeface="Arial"/>
              <a:cs typeface="Arial"/>
            </a:endParaRPr>
          </a:p>
        </p:txBody>
      </p:sp>
      <p:sp>
        <p:nvSpPr>
          <p:cNvPr id="9" name="TextBox 8">
            <a:extLst>
              <a:ext uri="{FF2B5EF4-FFF2-40B4-BE49-F238E27FC236}">
                <a16:creationId xmlns:a16="http://schemas.microsoft.com/office/drawing/2014/main" id="{6C99AF2E-6AF7-4314-BA84-09C23A30B9F3}"/>
              </a:ext>
            </a:extLst>
          </p:cNvPr>
          <p:cNvSpPr txBox="1"/>
          <p:nvPr/>
        </p:nvSpPr>
        <p:spPr>
          <a:xfrm>
            <a:off x="609600" y="5088467"/>
            <a:ext cx="3304117" cy="1540933"/>
          </a:xfrm>
          <a:prstGeom prst="rect">
            <a:avLst/>
          </a:prstGeom>
        </p:spPr>
        <p:txBody>
          <a:bodyPr vert="horz" wrap="square" lIns="121920" tIns="60960" rIns="121920" bIns="60960" rtlCol="0" anchor="b" anchorCtr="0">
            <a:noAutofit/>
          </a:bodyPr>
          <a:lstStyle/>
          <a:p>
            <a:endParaRPr lang="en-AU" sz="1867" b="1" dirty="0">
              <a:latin typeface="Arial"/>
              <a:cs typeface="Arial"/>
            </a:endParaRPr>
          </a:p>
        </p:txBody>
      </p:sp>
      <p:sp>
        <p:nvSpPr>
          <p:cNvPr id="10" name="TextBox 9">
            <a:extLst>
              <a:ext uri="{FF2B5EF4-FFF2-40B4-BE49-F238E27FC236}">
                <a16:creationId xmlns:a16="http://schemas.microsoft.com/office/drawing/2014/main" id="{8F2043FF-7A5C-48FA-8947-414A76B7AF2D}"/>
              </a:ext>
            </a:extLst>
          </p:cNvPr>
          <p:cNvSpPr txBox="1"/>
          <p:nvPr/>
        </p:nvSpPr>
        <p:spPr>
          <a:xfrm>
            <a:off x="440267" y="4677451"/>
            <a:ext cx="3304117" cy="1833415"/>
          </a:xfrm>
          <a:prstGeom prst="rect">
            <a:avLst/>
          </a:prstGeom>
        </p:spPr>
        <p:txBody>
          <a:bodyPr vert="horz" wrap="square" lIns="121920" tIns="60960" rIns="121920" bIns="60960" rtlCol="0" anchor="t" anchorCtr="0">
            <a:noAutofit/>
          </a:bodyPr>
          <a:lstStyle/>
          <a:p>
            <a:pPr marL="95998" indent="-95998">
              <a:buFont typeface="Arial" panose="020B0604020202020204" pitchFamily="34" charset="0"/>
              <a:buChar char="•"/>
            </a:pPr>
            <a:r>
              <a:rPr lang="en-AU" sz="1600" dirty="0">
                <a:cs typeface="Arial" panose="020B0604020202020204" pitchFamily="34" charset="0"/>
              </a:rPr>
              <a:t>Online questionnaires -  pre/post</a:t>
            </a:r>
          </a:p>
          <a:p>
            <a:pPr marL="95998" indent="-95998">
              <a:buFont typeface="Arial" panose="020B0604020202020204" pitchFamily="34" charset="0"/>
              <a:buChar char="•"/>
            </a:pPr>
            <a:r>
              <a:rPr lang="en-AU" sz="1600" dirty="0">
                <a:cs typeface="Arial" panose="020B0604020202020204" pitchFamily="34" charset="0"/>
              </a:rPr>
              <a:t>Short answer questions and rating items with fully-anchored seven-point scale – 0 to 6, “strongly disagree” to “strongly agree”</a:t>
            </a:r>
          </a:p>
          <a:p>
            <a:pPr marL="95998" indent="-95998">
              <a:buFont typeface="Arial" panose="020B0604020202020204" pitchFamily="34" charset="0"/>
              <a:buChar char="•"/>
            </a:pPr>
            <a:r>
              <a:rPr lang="en-US" sz="1600" dirty="0">
                <a:cs typeface="Arial" panose="020B0604020202020204" pitchFamily="34" charset="0"/>
              </a:rPr>
              <a:t>R</a:t>
            </a:r>
            <a:r>
              <a:rPr lang="en-AU" sz="1600" dirty="0" err="1">
                <a:cs typeface="Arial" panose="020B0604020202020204" pitchFamily="34" charset="0"/>
              </a:rPr>
              <a:t>esearchers</a:t>
            </a:r>
            <a:r>
              <a:rPr lang="en-AU" sz="1600" dirty="0">
                <a:cs typeface="Arial" panose="020B0604020202020204" pitchFamily="34" charset="0"/>
              </a:rPr>
              <a:t>’ observations of professional learning program.</a:t>
            </a:r>
          </a:p>
        </p:txBody>
      </p:sp>
      <p:sp>
        <p:nvSpPr>
          <p:cNvPr id="18" name="TextBox 17">
            <a:extLst>
              <a:ext uri="{FF2B5EF4-FFF2-40B4-BE49-F238E27FC236}">
                <a16:creationId xmlns:a16="http://schemas.microsoft.com/office/drawing/2014/main" id="{6F4C3F43-E898-420D-B2BD-4B987648EF4A}"/>
              </a:ext>
            </a:extLst>
          </p:cNvPr>
          <p:cNvSpPr txBox="1"/>
          <p:nvPr/>
        </p:nvSpPr>
        <p:spPr>
          <a:xfrm>
            <a:off x="4072468" y="4677452"/>
            <a:ext cx="3857373" cy="1929419"/>
          </a:xfrm>
          <a:prstGeom prst="rect">
            <a:avLst/>
          </a:prstGeom>
        </p:spPr>
        <p:txBody>
          <a:bodyPr vert="horz" wrap="square" lIns="121920" tIns="60960" rIns="121920" bIns="60960" rtlCol="0" anchor="t" anchorCtr="0">
            <a:noAutofit/>
          </a:bodyPr>
          <a:lstStyle/>
          <a:p>
            <a:pPr marL="95998" indent="-95998">
              <a:buFont typeface="Arial" panose="020B0604020202020204" pitchFamily="34" charset="0"/>
              <a:buChar char="•"/>
            </a:pPr>
            <a:r>
              <a:rPr lang="en-AU" sz="1600" dirty="0">
                <a:cs typeface="Arial"/>
              </a:rPr>
              <a:t>Lesson observations, with lesson codes inductively developed to map to four domains: (1) student learning; (2) learner engagement; (3) task design; and (4) teaching approaches.</a:t>
            </a:r>
          </a:p>
          <a:p>
            <a:pPr marL="95998" indent="-95998">
              <a:buFont typeface="Arial" panose="020B0604020202020204" pitchFamily="34" charset="0"/>
              <a:buChar char="•"/>
            </a:pPr>
            <a:r>
              <a:rPr lang="en-AU" sz="1600" dirty="0">
                <a:cs typeface="Arial"/>
              </a:rPr>
              <a:t>Weekly lesson reflections - teachers documenting thoughts about lessons and including relevant artefacts</a:t>
            </a:r>
          </a:p>
        </p:txBody>
      </p:sp>
      <p:sp>
        <p:nvSpPr>
          <p:cNvPr id="19" name="TextBox 18">
            <a:extLst>
              <a:ext uri="{FF2B5EF4-FFF2-40B4-BE49-F238E27FC236}">
                <a16:creationId xmlns:a16="http://schemas.microsoft.com/office/drawing/2014/main" id="{E14F1CDC-18C4-49F8-9E40-7EFC645E9044}"/>
              </a:ext>
            </a:extLst>
          </p:cNvPr>
          <p:cNvSpPr txBox="1"/>
          <p:nvPr/>
        </p:nvSpPr>
        <p:spPr>
          <a:xfrm>
            <a:off x="7929840" y="4677452"/>
            <a:ext cx="3821893" cy="1759793"/>
          </a:xfrm>
          <a:prstGeom prst="rect">
            <a:avLst/>
          </a:prstGeom>
        </p:spPr>
        <p:txBody>
          <a:bodyPr vert="horz" wrap="square" lIns="121920" tIns="60960" rIns="121920" bIns="60960" rtlCol="0" anchor="t" anchorCtr="0">
            <a:noAutofit/>
          </a:bodyPr>
          <a:lstStyle/>
          <a:p>
            <a:pPr marL="95998" indent="-95998">
              <a:buFont typeface="Arial" panose="020B0604020202020204" pitchFamily="34" charset="0"/>
              <a:buChar char="•"/>
            </a:pPr>
            <a:r>
              <a:rPr lang="en-AU" sz="1600" dirty="0">
                <a:cs typeface="Arial"/>
              </a:rPr>
              <a:t>School-based teacher focus groups with all 27 participating teachers</a:t>
            </a:r>
          </a:p>
          <a:p>
            <a:pPr marL="95998" indent="-95998">
              <a:buFont typeface="Arial" panose="020B0604020202020204" pitchFamily="34" charset="0"/>
              <a:buChar char="•"/>
            </a:pPr>
            <a:r>
              <a:rPr lang="en-AU" sz="1600" dirty="0">
                <a:cs typeface="Arial"/>
              </a:rPr>
              <a:t>Student paired interviews with subset of 34 participating students</a:t>
            </a:r>
          </a:p>
          <a:p>
            <a:pPr marL="95998" indent="-95998">
              <a:buFont typeface="Arial" panose="020B0604020202020204" pitchFamily="34" charset="0"/>
              <a:buChar char="•"/>
            </a:pPr>
            <a:r>
              <a:rPr lang="en-AU" sz="1600" dirty="0">
                <a:cs typeface="Arial"/>
              </a:rPr>
              <a:t>Final evaluation questionnaire with open and closed questions aligned to pre- and post-professional learning questionnaires.</a:t>
            </a:r>
          </a:p>
        </p:txBody>
      </p:sp>
      <p:sp>
        <p:nvSpPr>
          <p:cNvPr id="22" name="Text Placeholder 6">
            <a:extLst>
              <a:ext uri="{FF2B5EF4-FFF2-40B4-BE49-F238E27FC236}">
                <a16:creationId xmlns:a16="http://schemas.microsoft.com/office/drawing/2014/main" id="{04BC3391-C12A-4E13-9B0B-A94D1FDA06DF}"/>
              </a:ext>
            </a:extLst>
          </p:cNvPr>
          <p:cNvSpPr txBox="1">
            <a:spLocks/>
          </p:cNvSpPr>
          <p:nvPr/>
        </p:nvSpPr>
        <p:spPr>
          <a:xfrm>
            <a:off x="-33401" y="6606871"/>
            <a:ext cx="2687216" cy="262164"/>
          </a:xfrm>
          <a:prstGeom prst="rect">
            <a:avLst/>
          </a:prstGeom>
        </p:spPr>
        <p:txBody>
          <a:bodyPr vert="horz" wrap="none" lIns="121920" tIns="60960" rIns="121920" bIns="60960" rtlCol="0">
            <a:normAutofit fontScale="47500" lnSpcReduction="20000"/>
          </a:bodyPr>
          <a:lstStyle>
            <a:lvl1pPr marL="0" indent="0" algn="l" defTabSz="457200" rtl="0" eaLnBrk="1" latinLnBrk="0" hangingPunct="1">
              <a:spcBef>
                <a:spcPts val="0"/>
              </a:spcBef>
              <a:spcAft>
                <a:spcPts val="300"/>
              </a:spcAft>
              <a:buFont typeface="Arial"/>
              <a:buNone/>
              <a:defRPr sz="1800" kern="1200">
                <a:solidFill>
                  <a:schemeClr val="tx1"/>
                </a:solidFill>
                <a:latin typeface="Arial"/>
                <a:ea typeface="+mn-ea"/>
                <a:cs typeface="Arial"/>
              </a:defRPr>
            </a:lvl1pPr>
            <a:lvl2pPr marL="0" indent="0" algn="l" defTabSz="457200" rtl="0" eaLnBrk="1" latinLnBrk="0" hangingPunct="1">
              <a:spcBef>
                <a:spcPts val="0"/>
              </a:spcBef>
              <a:spcAft>
                <a:spcPts val="300"/>
              </a:spcAft>
              <a:buFontTx/>
              <a:buNone/>
              <a:defRPr sz="1800" kern="1200" baseline="0">
                <a:solidFill>
                  <a:schemeClr val="tx1"/>
                </a:solidFill>
                <a:latin typeface="Georgia"/>
                <a:ea typeface="+mn-ea"/>
                <a:cs typeface="Georgia"/>
              </a:defRPr>
            </a:lvl2pPr>
            <a:lvl3pPr marL="0" indent="0" algn="l" defTabSz="457200" rtl="0" eaLnBrk="1" latinLnBrk="0" hangingPunct="1">
              <a:spcBef>
                <a:spcPts val="0"/>
              </a:spcBef>
              <a:spcAft>
                <a:spcPts val="300"/>
              </a:spcAft>
              <a:buFontTx/>
              <a:buNone/>
              <a:defRPr sz="1800" b="1" kern="1200" cap="all">
                <a:solidFill>
                  <a:srgbClr val="6D0020"/>
                </a:solidFill>
                <a:latin typeface="Arial"/>
                <a:ea typeface="+mn-ea"/>
                <a:cs typeface="Arial"/>
              </a:defRPr>
            </a:lvl3pPr>
            <a:lvl4pPr marL="0" marR="0" indent="0" algn="l" defTabSz="457200" rtl="0" eaLnBrk="1" fontAlgn="auto" latinLnBrk="0" hangingPunct="1">
              <a:lnSpc>
                <a:spcPct val="100000"/>
              </a:lnSpc>
              <a:spcBef>
                <a:spcPts val="0"/>
              </a:spcBef>
              <a:spcAft>
                <a:spcPts val="300"/>
              </a:spcAft>
              <a:buClrTx/>
              <a:buSzTx/>
              <a:buFontTx/>
              <a:buNone/>
              <a:tabLst/>
              <a:defRPr sz="1800" b="0" kern="1200" cap="none">
                <a:solidFill>
                  <a:schemeClr val="tx1"/>
                </a:solidFill>
                <a:latin typeface="Georgia"/>
                <a:ea typeface="+mn-ea"/>
                <a:cs typeface="Georgia"/>
              </a:defRPr>
            </a:lvl4pPr>
            <a:lvl5pPr marL="0" indent="0" algn="l" defTabSz="457200" rtl="0" eaLnBrk="1" latinLnBrk="0" hangingPunct="1">
              <a:lnSpc>
                <a:spcPct val="100000"/>
              </a:lnSpc>
              <a:spcBef>
                <a:spcPts val="0"/>
              </a:spcBef>
              <a:spcAft>
                <a:spcPts val="300"/>
              </a:spcAft>
              <a:buFontTx/>
              <a:buNone/>
              <a:defRPr sz="18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lumMod val="75000"/>
                  </a:schemeClr>
                </a:solidFill>
              </a:rPr>
              <a:t>Images: Project Team</a:t>
            </a:r>
            <a:endParaRPr lang="en-AU" sz="2400" dirty="0">
              <a:solidFill>
                <a:schemeClr val="bg1">
                  <a:lumMod val="75000"/>
                </a:schemeClr>
              </a:solidFill>
            </a:endParaRPr>
          </a:p>
        </p:txBody>
      </p:sp>
    </p:spTree>
    <p:extLst>
      <p:ext uri="{BB962C8B-B14F-4D97-AF65-F5344CB8AC3E}">
        <p14:creationId xmlns:p14="http://schemas.microsoft.com/office/powerpoint/2010/main" val="133586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F2C8AF-4D97-40A0-AE2F-7A9832FFF196}"/>
              </a:ext>
            </a:extLst>
          </p:cNvPr>
          <p:cNvSpPr/>
          <p:nvPr/>
        </p:nvSpPr>
        <p:spPr>
          <a:xfrm>
            <a:off x="1451728" y="1164134"/>
            <a:ext cx="9421682" cy="5262979"/>
          </a:xfrm>
          <a:prstGeom prst="rect">
            <a:avLst/>
          </a:prstGeom>
        </p:spPr>
        <p:txBody>
          <a:bodyPr wrap="square">
            <a:spAutoFit/>
          </a:bodyPr>
          <a:lstStyle/>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3D Design and Printing software that has been specifically created for easy use by children;</a:t>
            </a:r>
          </a:p>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Students can design 3D models using a range of tools that have been built to make the 3D design process simple and intuitive;</a:t>
            </a:r>
          </a:p>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freely available for desktop computers and Android devices;</a:t>
            </a:r>
          </a:p>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allows students to save their creations to the cloud;</a:t>
            </a:r>
          </a:p>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includes a gamified tutorial system where students can earn ‘tokens’; and</a:t>
            </a:r>
          </a:p>
          <a:p>
            <a:pPr marL="171450" indent="-171450" fontAlgn="base">
              <a:buFont typeface="Arial" panose="020B0604020202020204" pitchFamily="34" charset="0"/>
              <a:buChar char="•"/>
            </a:pPr>
            <a:r>
              <a:rPr lang="en-US" sz="2800" dirty="0">
                <a:solidFill>
                  <a:srgbClr val="000000"/>
                </a:solidFill>
                <a:latin typeface="Arial" panose="020B0604020202020204" pitchFamily="34" charset="0"/>
              </a:rPr>
              <a:t>features a teachers-only dashboard for managing and monitoring activities.</a:t>
            </a:r>
          </a:p>
        </p:txBody>
      </p:sp>
      <p:sp>
        <p:nvSpPr>
          <p:cNvPr id="7" name="Title 6">
            <a:extLst>
              <a:ext uri="{FF2B5EF4-FFF2-40B4-BE49-F238E27FC236}">
                <a16:creationId xmlns:a16="http://schemas.microsoft.com/office/drawing/2014/main" id="{C7637E68-7436-4207-AC38-5D87235104E9}"/>
              </a:ext>
            </a:extLst>
          </p:cNvPr>
          <p:cNvSpPr>
            <a:spLocks noGrp="1"/>
          </p:cNvSpPr>
          <p:nvPr>
            <p:ph type="title"/>
          </p:nvPr>
        </p:nvSpPr>
        <p:spPr>
          <a:xfrm>
            <a:off x="457200" y="315566"/>
            <a:ext cx="6400800" cy="689429"/>
          </a:xfrm>
        </p:spPr>
        <p:txBody>
          <a:bodyPr>
            <a:normAutofit/>
          </a:bodyPr>
          <a:lstStyle/>
          <a:p>
            <a:r>
              <a:rPr lang="en-AU" sz="2800" dirty="0">
                <a:latin typeface="Arial Black" panose="020B0A04020102020204" pitchFamily="34" charset="0"/>
              </a:rPr>
              <a:t>About the Software:</a:t>
            </a:r>
          </a:p>
        </p:txBody>
      </p:sp>
      <p:pic>
        <p:nvPicPr>
          <p:cNvPr id="9" name="Picture 8">
            <a:extLst>
              <a:ext uri="{FF2B5EF4-FFF2-40B4-BE49-F238E27FC236}">
                <a16:creationId xmlns:a16="http://schemas.microsoft.com/office/drawing/2014/main" id="{311A0CFC-890D-4DF0-9B26-BD43BAE72023}"/>
              </a:ext>
            </a:extLst>
          </p:cNvPr>
          <p:cNvPicPr>
            <a:picLocks noChangeAspect="1"/>
          </p:cNvPicPr>
          <p:nvPr/>
        </p:nvPicPr>
        <p:blipFill rotWithShape="1">
          <a:blip r:embed="rId2">
            <a:extLst>
              <a:ext uri="{28A0092B-C50C-407E-A947-70E740481C1C}">
                <a14:useLocalDpi xmlns:a14="http://schemas.microsoft.com/office/drawing/2010/main" val="0"/>
              </a:ext>
            </a:extLst>
          </a:blip>
          <a:srcRect b="7570"/>
          <a:stretch/>
        </p:blipFill>
        <p:spPr>
          <a:xfrm>
            <a:off x="10106116" y="2478584"/>
            <a:ext cx="2757509" cy="1701100"/>
          </a:xfrm>
          <a:prstGeom prst="rect">
            <a:avLst/>
          </a:prstGeom>
        </p:spPr>
      </p:pic>
    </p:spTree>
    <p:extLst>
      <p:ext uri="{BB962C8B-B14F-4D97-AF65-F5344CB8AC3E}">
        <p14:creationId xmlns:p14="http://schemas.microsoft.com/office/powerpoint/2010/main" val="298995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5A35-3341-4048-8EEC-3E1193751644}"/>
              </a:ext>
            </a:extLst>
          </p:cNvPr>
          <p:cNvSpPr>
            <a:spLocks noGrp="1"/>
          </p:cNvSpPr>
          <p:nvPr>
            <p:ph type="title"/>
          </p:nvPr>
        </p:nvSpPr>
        <p:spPr>
          <a:xfrm>
            <a:off x="1438944" y="93292"/>
            <a:ext cx="8873980" cy="832104"/>
          </a:xfrm>
        </p:spPr>
        <p:txBody>
          <a:bodyPr>
            <a:normAutofit/>
          </a:bodyPr>
          <a:lstStyle/>
          <a:p>
            <a:r>
              <a:rPr lang="en-AU" sz="3200" dirty="0"/>
              <a:t>THE  IDEO MODEL (</a:t>
            </a:r>
            <a:r>
              <a:rPr lang="en-AU" dirty="0"/>
              <a:t>(</a:t>
            </a:r>
            <a:r>
              <a:rPr lang="en-AU" dirty="0" err="1"/>
              <a:t>Fierst</a:t>
            </a:r>
            <a:r>
              <a:rPr lang="en-AU" dirty="0"/>
              <a:t>, </a:t>
            </a:r>
            <a:r>
              <a:rPr lang="en-AU" dirty="0" err="1"/>
              <a:t>Diefenthaler</a:t>
            </a:r>
            <a:r>
              <a:rPr lang="en-AU" dirty="0"/>
              <a:t>, &amp; </a:t>
            </a:r>
            <a:r>
              <a:rPr lang="en-AU" dirty="0" err="1"/>
              <a:t>Diefenthaler</a:t>
            </a:r>
            <a:r>
              <a:rPr lang="en-AU" dirty="0"/>
              <a:t>, 2011)</a:t>
            </a:r>
            <a:endParaRPr lang="en-AU" sz="3200" dirty="0"/>
          </a:p>
        </p:txBody>
      </p:sp>
      <p:sp>
        <p:nvSpPr>
          <p:cNvPr id="4" name="Slide Number Placeholder 3">
            <a:extLst>
              <a:ext uri="{FF2B5EF4-FFF2-40B4-BE49-F238E27FC236}">
                <a16:creationId xmlns:a16="http://schemas.microsoft.com/office/drawing/2014/main" id="{707356E5-6065-4244-B425-9C59906AE15F}"/>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graphicFrame>
        <p:nvGraphicFramePr>
          <p:cNvPr id="7" name="Object 6">
            <a:extLst>
              <a:ext uri="{FF2B5EF4-FFF2-40B4-BE49-F238E27FC236}">
                <a16:creationId xmlns:a16="http://schemas.microsoft.com/office/drawing/2014/main" id="{2066161C-5B0C-4249-B41E-D828956551DA}"/>
              </a:ext>
            </a:extLst>
          </p:cNvPr>
          <p:cNvGraphicFramePr>
            <a:graphicFrameLocks noChangeAspect="1"/>
          </p:cNvGraphicFramePr>
          <p:nvPr>
            <p:extLst>
              <p:ext uri="{D42A27DB-BD31-4B8C-83A1-F6EECF244321}">
                <p14:modId xmlns:p14="http://schemas.microsoft.com/office/powerpoint/2010/main" val="1209036711"/>
              </p:ext>
            </p:extLst>
          </p:nvPr>
        </p:nvGraphicFramePr>
        <p:xfrm>
          <a:off x="1234911" y="786594"/>
          <a:ext cx="9078013" cy="6071406"/>
        </p:xfrm>
        <a:graphic>
          <a:graphicData uri="http://schemas.openxmlformats.org/presentationml/2006/ole">
            <mc:AlternateContent xmlns:mc="http://schemas.openxmlformats.org/markup-compatibility/2006">
              <mc:Choice xmlns:v="urn:schemas-microsoft-com:vml" Requires="v">
                <p:oleObj spid="_x0000_s1029" name="Document" r:id="rId3" imgW="5726211" imgH="8159582" progId="Word.Document.12">
                  <p:embed/>
                </p:oleObj>
              </mc:Choice>
              <mc:Fallback>
                <p:oleObj name="Document" r:id="rId3" imgW="5726211" imgH="8159582" progId="Word.Document.12">
                  <p:embed/>
                  <p:pic>
                    <p:nvPicPr>
                      <p:cNvPr id="0" name=""/>
                      <p:cNvPicPr/>
                      <p:nvPr/>
                    </p:nvPicPr>
                    <p:blipFill>
                      <a:blip r:embed="rId4"/>
                      <a:stretch>
                        <a:fillRect/>
                      </a:stretch>
                    </p:blipFill>
                    <p:spPr>
                      <a:xfrm>
                        <a:off x="1234911" y="786594"/>
                        <a:ext cx="9078013" cy="6071406"/>
                      </a:xfrm>
                      <a:prstGeom prst="rect">
                        <a:avLst/>
                      </a:prstGeom>
                    </p:spPr>
                  </p:pic>
                </p:oleObj>
              </mc:Fallback>
            </mc:AlternateContent>
          </a:graphicData>
        </a:graphic>
      </p:graphicFrame>
    </p:spTree>
    <p:extLst>
      <p:ext uri="{BB962C8B-B14F-4D97-AF65-F5344CB8AC3E}">
        <p14:creationId xmlns:p14="http://schemas.microsoft.com/office/powerpoint/2010/main" val="259783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F00C3D-98A5-47FC-93AC-E0FCEF37ABFF}"/>
              </a:ext>
            </a:extLst>
          </p:cNvPr>
          <p:cNvSpPr>
            <a:spLocks noGrp="1"/>
          </p:cNvSpPr>
          <p:nvPr>
            <p:ph type="title"/>
          </p:nvPr>
        </p:nvSpPr>
        <p:spPr>
          <a:xfrm>
            <a:off x="214829" y="283028"/>
            <a:ext cx="6624000" cy="689429"/>
          </a:xfrm>
        </p:spPr>
        <p:txBody>
          <a:bodyPr>
            <a:noAutofit/>
          </a:bodyPr>
          <a:lstStyle/>
          <a:p>
            <a:r>
              <a:rPr lang="en-AU" sz="2800" dirty="0">
                <a:latin typeface="Arial" panose="020B0604020202020204" pitchFamily="34" charset="0"/>
                <a:cs typeface="Arial" panose="020B0604020202020204" pitchFamily="34" charset="0"/>
              </a:rPr>
              <a:t>Case 1: Lighting Up the Shadowbox!</a:t>
            </a:r>
          </a:p>
        </p:txBody>
      </p:sp>
      <p:sp>
        <p:nvSpPr>
          <p:cNvPr id="7" name="Title 3">
            <a:extLst>
              <a:ext uri="{FF2B5EF4-FFF2-40B4-BE49-F238E27FC236}">
                <a16:creationId xmlns:a16="http://schemas.microsoft.com/office/drawing/2014/main" id="{E313AF96-911B-47F2-AA01-E07A62F3C505}"/>
              </a:ext>
            </a:extLst>
          </p:cNvPr>
          <p:cNvSpPr txBox="1">
            <a:spLocks/>
          </p:cNvSpPr>
          <p:nvPr/>
        </p:nvSpPr>
        <p:spPr>
          <a:xfrm>
            <a:off x="784853" y="3835511"/>
            <a:ext cx="4032000" cy="689429"/>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AU" sz="2800">
                <a:latin typeface="Arial" panose="020B0604020202020204" pitchFamily="34" charset="0"/>
                <a:cs typeface="Arial" panose="020B0604020202020204" pitchFamily="34" charset="0"/>
              </a:rPr>
              <a:t>Case 2: Maker Time!</a:t>
            </a:r>
            <a:endParaRPr lang="en-AU" sz="28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AB87F38A-03E3-4956-9682-65D5FAAC4C36}"/>
              </a:ext>
            </a:extLst>
          </p:cNvPr>
          <p:cNvSpPr txBox="1">
            <a:spLocks/>
          </p:cNvSpPr>
          <p:nvPr/>
        </p:nvSpPr>
        <p:spPr>
          <a:xfrm>
            <a:off x="4368187" y="2075538"/>
            <a:ext cx="6400800" cy="689429"/>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AU" sz="2800">
                <a:latin typeface="Arial" panose="020B0604020202020204" pitchFamily="34" charset="0"/>
                <a:cs typeface="Arial" panose="020B0604020202020204" pitchFamily="34" charset="0"/>
              </a:rPr>
              <a:t>Case 3: Homes for Hermit Crabs!</a:t>
            </a:r>
            <a:endParaRPr lang="en-AU" sz="2800" dirty="0">
              <a:latin typeface="Arial" panose="020B0604020202020204" pitchFamily="34" charset="0"/>
              <a:cs typeface="Arial" panose="020B0604020202020204" pitchFamily="34" charset="0"/>
            </a:endParaRPr>
          </a:p>
        </p:txBody>
      </p:sp>
      <p:pic>
        <p:nvPicPr>
          <p:cNvPr id="34" name="Content Placeholder 8" descr="2">
            <a:extLst>
              <a:ext uri="{FF2B5EF4-FFF2-40B4-BE49-F238E27FC236}">
                <a16:creationId xmlns:a16="http://schemas.microsoft.com/office/drawing/2014/main" id="{305EB794-1E99-4A62-B9D5-AC275356A29D}"/>
              </a:ext>
            </a:extLst>
          </p:cNvPr>
          <p:cNvPicPr>
            <a:picLocks/>
          </p:cNvPicPr>
          <p:nvPr/>
        </p:nvPicPr>
        <p:blipFill>
          <a:blip r:embed="rId2">
            <a:extLst>
              <a:ext uri="{28A0092B-C50C-407E-A947-70E740481C1C}">
                <a14:useLocalDpi xmlns:a14="http://schemas.microsoft.com/office/drawing/2010/main" val="0"/>
              </a:ext>
            </a:extLst>
          </a:blip>
          <a:srcRect t="6113" b="38409"/>
          <a:stretch>
            <a:fillRect/>
          </a:stretch>
        </p:blipFill>
        <p:spPr bwMode="auto">
          <a:xfrm>
            <a:off x="313200" y="1053000"/>
            <a:ext cx="3456000" cy="2376000"/>
          </a:xfrm>
          <a:prstGeom prst="rect">
            <a:avLst/>
          </a:prstGeom>
          <a:ln>
            <a:noFill/>
          </a:ln>
          <a:effectLst>
            <a:outerShdw blurRad="292100" dist="139700" dir="2700000" algn="tl" rotWithShape="0">
              <a:srgbClr val="333333">
                <a:alpha val="65000"/>
              </a:srgbClr>
            </a:outerShdw>
          </a:effectLst>
        </p:spPr>
      </p:pic>
      <p:pic>
        <p:nvPicPr>
          <p:cNvPr id="35" name="Content Placeholder 35" descr="C:\Users\mq20125782\Desktop\Best pix for lesson ob analysis\2.jpg">
            <a:extLst>
              <a:ext uri="{FF2B5EF4-FFF2-40B4-BE49-F238E27FC236}">
                <a16:creationId xmlns:a16="http://schemas.microsoft.com/office/drawing/2014/main" id="{494262FA-4B87-4681-A434-4B2809A18882}"/>
              </a:ext>
            </a:extLst>
          </p:cNvPr>
          <p:cNvPicPr>
            <a:picLocks/>
          </p:cNvPicPr>
          <p:nvPr/>
        </p:nvPicPr>
        <p:blipFill rotWithShape="1">
          <a:blip r:embed="rId3" cstate="print">
            <a:extLst>
              <a:ext uri="{28A0092B-C50C-407E-A947-70E740481C1C}">
                <a14:useLocalDpi xmlns:a14="http://schemas.microsoft.com/office/drawing/2010/main" val="0"/>
              </a:ext>
            </a:extLst>
          </a:blip>
          <a:srcRect l="7094" t="10555" r="6168"/>
          <a:stretch/>
        </p:blipFill>
        <p:spPr bwMode="auto">
          <a:xfrm>
            <a:off x="1018853" y="4605483"/>
            <a:ext cx="3564000" cy="1980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6" name="Content Placeholder 37" descr="20171120_144318">
            <a:extLst>
              <a:ext uri="{FF2B5EF4-FFF2-40B4-BE49-F238E27FC236}">
                <a16:creationId xmlns:a16="http://schemas.microsoft.com/office/drawing/2014/main" id="{EBF03B3C-AA39-4713-861F-A83233A176EF}"/>
              </a:ext>
            </a:extLst>
          </p:cNvPr>
          <p:cNvPicPr>
            <a:picLocks/>
          </p:cNvPicPr>
          <p:nvPr/>
        </p:nvPicPr>
        <p:blipFill>
          <a:blip r:embed="rId4">
            <a:extLst>
              <a:ext uri="{28A0092B-C50C-407E-A947-70E740481C1C}">
                <a14:useLocalDpi xmlns:a14="http://schemas.microsoft.com/office/drawing/2010/main" val="0"/>
              </a:ext>
            </a:extLst>
          </a:blip>
          <a:srcRect t="18079"/>
          <a:stretch>
            <a:fillRect/>
          </a:stretch>
        </p:blipFill>
        <p:spPr bwMode="auto">
          <a:xfrm>
            <a:off x="6370802" y="2851034"/>
            <a:ext cx="4104000" cy="248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55659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1588</Words>
  <Application>Microsoft Office PowerPoint</Application>
  <PresentationFormat>Widescreen</PresentationFormat>
  <Paragraphs>172</Paragraphs>
  <Slides>16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Black</vt:lpstr>
      <vt:lpstr>Calibri</vt:lpstr>
      <vt:lpstr>Cambria</vt:lpstr>
      <vt:lpstr>Comic Sans MS</vt:lpstr>
      <vt:lpstr>Franklin Gothic Book</vt:lpstr>
      <vt:lpstr>Times New Roman</vt:lpstr>
      <vt:lpstr>Office Theme</vt:lpstr>
      <vt:lpstr>Document</vt:lpstr>
      <vt:lpstr>iDesign therefore iLearn: young children’s design thinking skills in makerspaces. </vt:lpstr>
      <vt:lpstr>PowerPoint Presentation</vt:lpstr>
      <vt:lpstr>What are Makerspaces?</vt:lpstr>
      <vt:lpstr>PowerPoint Presentation</vt:lpstr>
      <vt:lpstr>PowerPoint Presentation</vt:lpstr>
      <vt:lpstr>A Mixed-Methods Study in Three Stages:</vt:lpstr>
      <vt:lpstr>About the Software:</vt:lpstr>
      <vt:lpstr>THE  IDEO MODEL ((Fierst, Diefenthaler, &amp; Diefenthaler, 2011)</vt:lpstr>
      <vt:lpstr>Case 1: Lighting Up the Shadowbox!</vt:lpstr>
      <vt:lpstr>Learner Outcomes and Engagement: Frequencies of Codes Observed Across 31 Lessons</vt:lpstr>
      <vt:lpstr>Children’s Perceptions of Learning: Opportunities</vt:lpstr>
      <vt:lpstr>Children’s Perceptions of Learning: Challenges</vt:lpstr>
      <vt:lpstr>Discussion:</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2019-08-11T01:15:06Z</dcterms:created>
  <dcterms:modified xsi:type="dcterms:W3CDTF">2019-08-22T04:05:41Z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